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4" r:id="rId1"/>
  </p:sldMasterIdLst>
  <p:sldIdLst>
    <p:sldId id="256" r:id="rId2"/>
    <p:sldId id="257" r:id="rId3"/>
    <p:sldId id="258" r:id="rId4"/>
    <p:sldId id="259" r:id="rId5"/>
    <p:sldId id="260" r:id="rId6"/>
    <p:sldId id="261" r:id="rId7"/>
    <p:sldId id="262" r:id="rId8"/>
    <p:sldId id="263" r:id="rId9"/>
    <p:sldId id="264" r:id="rId10"/>
    <p:sldId id="265" r:id="rId11"/>
    <p:sldId id="269" r:id="rId12"/>
    <p:sldId id="270" r:id="rId13"/>
    <p:sldId id="271" r:id="rId14"/>
    <p:sldId id="266" r:id="rId15"/>
    <p:sldId id="267" r:id="rId16"/>
    <p:sldId id="268"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62" autoAdjust="0"/>
    <p:restoredTop sz="94660"/>
  </p:normalViewPr>
  <p:slideViewPr>
    <p:cSldViewPr>
      <p:cViewPr varScale="1">
        <p:scale>
          <a:sx n="127" d="100"/>
          <a:sy n="127" d="100"/>
        </p:scale>
        <p:origin x="-116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0F2128FA-7706-47D1-A8DA-87B1766A70A7}" type="datetimeFigureOut">
              <a:rPr lang="en-US" smtClean="0"/>
              <a:pPr/>
              <a:t>7/18/2011</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AB59F426-4136-43FC-9217-2D7D0655F013}"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F2128FA-7706-47D1-A8DA-87B1766A70A7}" type="datetimeFigureOut">
              <a:rPr lang="en-US" smtClean="0"/>
              <a:pPr/>
              <a:t>7/18/2011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59F426-4136-43FC-9217-2D7D0655F01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F2128FA-7706-47D1-A8DA-87B1766A70A7}" type="datetimeFigureOut">
              <a:rPr lang="en-US" smtClean="0"/>
              <a:pPr/>
              <a:t>7/18/2011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59F426-4136-43FC-9217-2D7D0655F01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F2128FA-7706-47D1-A8DA-87B1766A70A7}" type="datetimeFigureOut">
              <a:rPr lang="en-US" smtClean="0"/>
              <a:pPr/>
              <a:t>7/18/2011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59F426-4136-43FC-9217-2D7D0655F013}"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0F2128FA-7706-47D1-A8DA-87B1766A70A7}" type="datetimeFigureOut">
              <a:rPr lang="en-US" smtClean="0"/>
              <a:pPr/>
              <a:t>7/18/2011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59F426-4136-43FC-9217-2D7D0655F013}"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F2128FA-7706-47D1-A8DA-87B1766A70A7}" type="datetimeFigureOut">
              <a:rPr lang="en-US" smtClean="0"/>
              <a:pPr/>
              <a:t>7/18/2011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59F426-4136-43FC-9217-2D7D0655F013}"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0F2128FA-7706-47D1-A8DA-87B1766A70A7}" type="datetimeFigureOut">
              <a:rPr lang="en-US" smtClean="0"/>
              <a:pPr/>
              <a:t>7/18/2011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B59F426-4136-43FC-9217-2D7D0655F013}"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0F2128FA-7706-47D1-A8DA-87B1766A70A7}" type="datetimeFigureOut">
              <a:rPr lang="en-US" smtClean="0"/>
              <a:pPr/>
              <a:t>7/18/2011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B59F426-4136-43FC-9217-2D7D0655F01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F2128FA-7706-47D1-A8DA-87B1766A70A7}" type="datetimeFigureOut">
              <a:rPr lang="en-US" smtClean="0"/>
              <a:pPr/>
              <a:t>7/18/2011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B59F426-4136-43FC-9217-2D7D0655F01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F2128FA-7706-47D1-A8DA-87B1766A70A7}" type="datetimeFigureOut">
              <a:rPr lang="en-US" smtClean="0"/>
              <a:pPr/>
              <a:t>7/18/2011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59F426-4136-43FC-9217-2D7D0655F013}"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0F2128FA-7706-47D1-A8DA-87B1766A70A7}" type="datetimeFigureOut">
              <a:rPr lang="en-US" smtClean="0"/>
              <a:pPr/>
              <a:t>7/18/2011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AB59F426-4136-43FC-9217-2D7D0655F013}"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0F2128FA-7706-47D1-A8DA-87B1766A70A7}" type="datetimeFigureOut">
              <a:rPr lang="en-US" smtClean="0"/>
              <a:pPr/>
              <a:t>7/18/2011</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AB59F426-4136-43FC-9217-2D7D0655F013}"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dk1" tx1="lt1" bg2="dk2" tx2="lt2" accent1="accent1" accent2="accent2" accent3="accent3" accent4="accent4" accent5="accent5" accent6="accent6" hlink="hlink" folHlink="folHlink"/>
  <p:sldLayoutIdLst>
    <p:sldLayoutId id="2147483865" r:id="rId1"/>
    <p:sldLayoutId id="2147483866" r:id="rId2"/>
    <p:sldLayoutId id="2147483867" r:id="rId3"/>
    <p:sldLayoutId id="2147483868" r:id="rId4"/>
    <p:sldLayoutId id="2147483869" r:id="rId5"/>
    <p:sldLayoutId id="2147483870" r:id="rId6"/>
    <p:sldLayoutId id="2147483871" r:id="rId7"/>
    <p:sldLayoutId id="2147483872" r:id="rId8"/>
    <p:sldLayoutId id="2147483873" r:id="rId9"/>
    <p:sldLayoutId id="2147483874" r:id="rId10"/>
    <p:sldLayoutId id="214748387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en.wikipedia.org/wiki/Canine_parvovirus" TargetMode="External"/><Relationship Id="rId2" Type="http://schemas.openxmlformats.org/officeDocument/2006/relationships/hyperlink" Target="http://www.marvistavet.com/html/what_is_parvo.html" TargetMode="External"/><Relationship Id="rId1" Type="http://schemas.openxmlformats.org/officeDocument/2006/relationships/slideLayout" Target="../slideLayouts/slideLayout2.xml"/><Relationship Id="rId5" Type="http://schemas.openxmlformats.org/officeDocument/2006/relationships/hyperlink" Target="http://cal.vet.upenn.edu/projects/pathterm2/shapes/ovoid.htm" TargetMode="External"/><Relationship Id="rId4" Type="http://schemas.openxmlformats.org/officeDocument/2006/relationships/hyperlink" Target="http://pets.webmd.com/dogs/parvovirus-in-dogs"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90600"/>
            <a:ext cx="7851648" cy="5334000"/>
          </a:xfrm>
        </p:spPr>
        <p:txBody>
          <a:bodyPr>
            <a:normAutofit/>
          </a:bodyPr>
          <a:lstStyle/>
          <a:p>
            <a:r>
              <a:rPr lang="en-US" dirty="0" smtClean="0"/>
              <a:t>Canine </a:t>
            </a:r>
            <a:r>
              <a:rPr lang="en-US" dirty="0" smtClean="0"/>
              <a:t>Parvovirus</a:t>
            </a:r>
            <a:br>
              <a:rPr lang="en-US" dirty="0" smtClean="0"/>
            </a:br>
            <a:r>
              <a:rPr lang="en-US" sz="2400" dirty="0" smtClean="0">
                <a:solidFill>
                  <a:schemeClr val="tx1"/>
                </a:solidFill>
                <a:latin typeface="Bodoni MT Condensed" pitchFamily="18" charset="0"/>
              </a:rPr>
              <a:t>CPV. CPV2. CPV2a. CPV2b. CPV2c.</a:t>
            </a:r>
            <a:r>
              <a:rPr lang="en-US" dirty="0" smtClean="0"/>
              <a:t/>
            </a:r>
            <a:br>
              <a:rPr lang="en-US" dirty="0" smtClean="0"/>
            </a:br>
            <a:r>
              <a:rPr lang="en-US" dirty="0" smtClean="0"/>
              <a:t/>
            </a:r>
            <a:br>
              <a:rPr lang="en-US" dirty="0" smtClean="0"/>
            </a:br>
            <a:r>
              <a:rPr lang="en-US" dirty="0" smtClean="0"/>
              <a:t/>
            </a:r>
            <a:br>
              <a:rPr lang="en-US" dirty="0" smtClean="0"/>
            </a:br>
            <a:endParaRPr lang="en-US" dirty="0"/>
          </a:p>
        </p:txBody>
      </p:sp>
      <p:sp>
        <p:nvSpPr>
          <p:cNvPr id="3" name="Subtitle 2"/>
          <p:cNvSpPr>
            <a:spLocks noGrp="1"/>
          </p:cNvSpPr>
          <p:nvPr>
            <p:ph type="subTitle" idx="1"/>
          </p:nvPr>
        </p:nvSpPr>
        <p:spPr>
          <a:xfrm>
            <a:off x="7696200" y="6477000"/>
            <a:ext cx="1447800" cy="381000"/>
          </a:xfrm>
        </p:spPr>
        <p:txBody>
          <a:bodyPr>
            <a:normAutofit lnSpcReduction="10000"/>
          </a:bodyPr>
          <a:lstStyle/>
          <a:p>
            <a:r>
              <a:rPr lang="en-US" sz="2000" dirty="0" err="1" smtClean="0"/>
              <a:t>Maegan</a:t>
            </a:r>
            <a:r>
              <a:rPr lang="en-US" sz="2000" dirty="0" smtClean="0"/>
              <a:t> Fox</a:t>
            </a:r>
            <a:endParaRPr lang="en-US" sz="2000" dirty="0"/>
          </a:p>
        </p:txBody>
      </p:sp>
      <p:pic>
        <p:nvPicPr>
          <p:cNvPr id="1026" name="Picture 2"/>
          <p:cNvPicPr>
            <a:picLocks noChangeAspect="1" noChangeArrowheads="1"/>
          </p:cNvPicPr>
          <p:nvPr/>
        </p:nvPicPr>
        <p:blipFill>
          <a:blip r:embed="rId2" cstate="print"/>
          <a:srcRect/>
          <a:stretch>
            <a:fillRect/>
          </a:stretch>
        </p:blipFill>
        <p:spPr bwMode="auto">
          <a:xfrm>
            <a:off x="381000" y="3429000"/>
            <a:ext cx="3574299" cy="2542165"/>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spTree>
  </p:cSld>
  <p:clrMapOvr>
    <a:masterClrMapping/>
  </p:clrMapOvr>
  <p:transition>
    <p:random/>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066800"/>
            <a:ext cx="3733800" cy="1582621"/>
          </a:xfrm>
        </p:spPr>
        <p:txBody>
          <a:bodyPr>
            <a:noAutofit/>
          </a:bodyPr>
          <a:lstStyle/>
          <a:p>
            <a:r>
              <a:rPr lang="en-US" sz="4400" b="0" dirty="0" smtClean="0">
                <a:latin typeface="Colonna MT" pitchFamily="82" charset="0"/>
              </a:rPr>
              <a:t> Pathologic   	Lesions : </a:t>
            </a:r>
            <a:endParaRPr lang="en-US" sz="4400" b="0" dirty="0">
              <a:latin typeface="Colonna MT" pitchFamily="82" charset="0"/>
            </a:endParaRPr>
          </a:p>
        </p:txBody>
      </p:sp>
      <p:sp>
        <p:nvSpPr>
          <p:cNvPr id="5" name="Text Placeholder 4"/>
          <p:cNvSpPr>
            <a:spLocks noGrp="1"/>
          </p:cNvSpPr>
          <p:nvPr>
            <p:ph type="body" sz="half" idx="2"/>
          </p:nvPr>
        </p:nvSpPr>
        <p:spPr>
          <a:xfrm>
            <a:off x="304800" y="2819400"/>
            <a:ext cx="2590800" cy="3733800"/>
          </a:xfrm>
        </p:spPr>
        <p:txBody>
          <a:bodyPr>
            <a:normAutofit/>
          </a:bodyPr>
          <a:lstStyle/>
          <a:p>
            <a:pPr>
              <a:buFont typeface="Wingdings" pitchFamily="2" charset="2"/>
              <a:buChar char="v"/>
            </a:pPr>
            <a:r>
              <a:rPr lang="en-US" sz="2400" b="1" dirty="0" err="1" smtClean="0">
                <a:latin typeface="Bodoni MT Condensed" pitchFamily="18" charset="0"/>
              </a:rPr>
              <a:t>Peyer's</a:t>
            </a:r>
            <a:r>
              <a:rPr lang="en-US" sz="2400" b="1" dirty="0" smtClean="0">
                <a:latin typeface="Bodoni MT Condensed" pitchFamily="18" charset="0"/>
              </a:rPr>
              <a:t> Patches :</a:t>
            </a:r>
            <a:br>
              <a:rPr lang="en-US" sz="2400" b="1" dirty="0" smtClean="0">
                <a:latin typeface="Bodoni MT Condensed" pitchFamily="18" charset="0"/>
              </a:rPr>
            </a:br>
            <a:r>
              <a:rPr lang="en-US" sz="2400" b="1" dirty="0" smtClean="0">
                <a:latin typeface="Bodoni MT Condensed" pitchFamily="18" charset="0"/>
              </a:rPr>
              <a:t/>
            </a:r>
            <a:br>
              <a:rPr lang="en-US" sz="2400" b="1" dirty="0" smtClean="0">
                <a:latin typeface="Bodoni MT Condensed" pitchFamily="18" charset="0"/>
              </a:rPr>
            </a:br>
            <a:r>
              <a:rPr lang="en-US" sz="2400" dirty="0" smtClean="0">
                <a:latin typeface="Bodoni MT Condensed" pitchFamily="18" charset="0"/>
              </a:rPr>
              <a:t>Ovoid, elevated patches of closely packed lymphoid follicles in the mucosa and </a:t>
            </a:r>
            <a:r>
              <a:rPr lang="en-US" sz="2400" dirty="0" err="1" smtClean="0">
                <a:latin typeface="Bodoni MT Condensed" pitchFamily="18" charset="0"/>
              </a:rPr>
              <a:t>submucosa</a:t>
            </a:r>
            <a:r>
              <a:rPr lang="en-US" sz="2400" dirty="0" smtClean="0">
                <a:latin typeface="Bodoni MT Condensed" pitchFamily="18" charset="0"/>
              </a:rPr>
              <a:t> of the small intestine. Also called aggregated lymphoid </a:t>
            </a:r>
            <a:r>
              <a:rPr lang="en-US" sz="2400" dirty="0" smtClean="0">
                <a:latin typeface="Bodoni MT Condensed" pitchFamily="18" charset="0"/>
              </a:rPr>
              <a:t>follicles.</a:t>
            </a:r>
            <a:endParaRPr lang="en-US" sz="2400" dirty="0" smtClean="0">
              <a:latin typeface="Bodoni MT Condensed" pitchFamily="18" charset="0"/>
            </a:endParaRPr>
          </a:p>
          <a:p>
            <a:endParaRPr lang="en-US" sz="2400" b="1" dirty="0" smtClean="0"/>
          </a:p>
          <a:p>
            <a:endParaRPr lang="en-US" sz="2400" dirty="0"/>
          </a:p>
        </p:txBody>
      </p:sp>
      <p:pic>
        <p:nvPicPr>
          <p:cNvPr id="2050" name="Picture 2"/>
          <p:cNvPicPr>
            <a:picLocks noGrp="1" noChangeAspect="1" noChangeArrowheads="1"/>
          </p:cNvPicPr>
          <p:nvPr>
            <p:ph type="pic" idx="1"/>
          </p:nvPr>
        </p:nvPicPr>
        <p:blipFill>
          <a:blip r:embed="rId2" cstate="print"/>
          <a:srcRect l="6832" r="6832"/>
          <a:stretch>
            <a:fillRect/>
          </a:stretch>
        </p:blipFill>
        <p:spPr bwMode="auto">
          <a:prstGeom prst="rect">
            <a:avLst/>
          </a:prstGeom>
          <a:noFill/>
          <a:ln w="9525">
            <a:noFill/>
            <a:miter lim="800000"/>
            <a:headEnd/>
            <a:tailEnd/>
          </a:ln>
        </p:spPr>
      </p:pic>
    </p:spTree>
  </p:cSld>
  <p:clrMapOvr>
    <a:masterClrMapping/>
  </p:clrMapOvr>
  <p:transition>
    <p:checke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a:xfrm>
            <a:off x="0" y="1176996"/>
            <a:ext cx="3352800" cy="1582621"/>
          </a:xfrm>
        </p:spPr>
        <p:txBody>
          <a:bodyPr>
            <a:normAutofit/>
          </a:bodyPr>
          <a:lstStyle/>
          <a:p>
            <a:r>
              <a:rPr lang="en-US" sz="4000" b="0" dirty="0" smtClean="0">
                <a:latin typeface="Colonna MT" pitchFamily="82" charset="0"/>
              </a:rPr>
              <a:t>Pathologic Lesions cont.</a:t>
            </a:r>
            <a:endParaRPr lang="en-US" sz="4000" b="0" dirty="0">
              <a:latin typeface="Colonna MT" pitchFamily="82" charset="0"/>
            </a:endParaRPr>
          </a:p>
        </p:txBody>
      </p:sp>
      <p:sp>
        <p:nvSpPr>
          <p:cNvPr id="13" name="Text Placeholder 12"/>
          <p:cNvSpPr>
            <a:spLocks noGrp="1"/>
          </p:cNvSpPr>
          <p:nvPr>
            <p:ph type="body" sz="half" idx="2"/>
          </p:nvPr>
        </p:nvSpPr>
        <p:spPr>
          <a:xfrm>
            <a:off x="152400" y="2828784"/>
            <a:ext cx="2667000" cy="3343415"/>
          </a:xfrm>
        </p:spPr>
        <p:txBody>
          <a:bodyPr/>
          <a:lstStyle/>
          <a:p>
            <a:pPr>
              <a:buFont typeface="Wingdings" pitchFamily="2" charset="2"/>
              <a:buChar char="v"/>
            </a:pPr>
            <a:r>
              <a:rPr lang="en-US" sz="3200" dirty="0" smtClean="0">
                <a:latin typeface="Bodoni MT Condensed" pitchFamily="18" charset="0"/>
              </a:rPr>
              <a:t>Typical hemorrhagic enteritis in a CPV positive dog, </a:t>
            </a:r>
            <a:r>
              <a:rPr lang="en-US" sz="3200" dirty="0" err="1" smtClean="0">
                <a:latin typeface="Bodoni MT Condensed" pitchFamily="18" charset="0"/>
              </a:rPr>
              <a:t>serosal</a:t>
            </a:r>
            <a:r>
              <a:rPr lang="en-US" sz="3200" dirty="0" smtClean="0">
                <a:latin typeface="Bodoni MT Condensed" pitchFamily="18" charset="0"/>
              </a:rPr>
              <a:t> hemorrhages and hyperemic </a:t>
            </a:r>
            <a:r>
              <a:rPr lang="en-US" sz="3200" dirty="0" err="1" smtClean="0">
                <a:latin typeface="Bodoni MT Condensed" pitchFamily="18" charset="0"/>
              </a:rPr>
              <a:t>mesenterial</a:t>
            </a:r>
            <a:r>
              <a:rPr lang="en-US" sz="3200" dirty="0" smtClean="0">
                <a:latin typeface="Bodoni MT Condensed" pitchFamily="18" charset="0"/>
              </a:rPr>
              <a:t> vessels</a:t>
            </a:r>
          </a:p>
          <a:p>
            <a:endParaRPr lang="en-US" dirty="0"/>
          </a:p>
        </p:txBody>
      </p:sp>
      <p:pic>
        <p:nvPicPr>
          <p:cNvPr id="3074" name="Picture 2"/>
          <p:cNvPicPr>
            <a:picLocks noGrp="1" noChangeAspect="1" noChangeArrowheads="1"/>
          </p:cNvPicPr>
          <p:nvPr>
            <p:ph type="pic" idx="1"/>
          </p:nvPr>
        </p:nvPicPr>
        <p:blipFill>
          <a:blip r:embed="rId2" cstate="print"/>
          <a:srcRect l="3885" r="3885"/>
          <a:stretch>
            <a:fillRect/>
          </a:stretch>
        </p:blipFill>
        <p:spPr bwMode="auto">
          <a:prstGeom prst="rect">
            <a:avLst/>
          </a:prstGeom>
          <a:noFill/>
          <a:ln w="9525">
            <a:noFill/>
            <a:miter lim="800000"/>
            <a:headEnd/>
            <a:tailEnd/>
          </a:ln>
        </p:spPr>
      </p:pic>
    </p:spTree>
  </p:cSld>
  <p:clrMapOvr>
    <a:masterClrMapping/>
  </p:clrMapOvr>
  <p:transition>
    <p:wheel spokes="8"/>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038600" y="990600"/>
            <a:ext cx="5105400" cy="1162050"/>
          </a:xfrm>
        </p:spPr>
        <p:txBody>
          <a:bodyPr/>
          <a:lstStyle/>
          <a:p>
            <a:r>
              <a:rPr lang="en-US" sz="4000" dirty="0" smtClean="0">
                <a:latin typeface="Colonna MT" pitchFamily="82" charset="0"/>
              </a:rPr>
              <a:t>   Pathologic Lesions          		cont.</a:t>
            </a:r>
            <a:endParaRPr lang="en-US" sz="4000" dirty="0">
              <a:latin typeface="Colonna MT" pitchFamily="82" charset="0"/>
            </a:endParaRPr>
          </a:p>
        </p:txBody>
      </p:sp>
      <p:sp>
        <p:nvSpPr>
          <p:cNvPr id="7" name="Text Placeholder 6"/>
          <p:cNvSpPr>
            <a:spLocks noGrp="1"/>
          </p:cNvSpPr>
          <p:nvPr>
            <p:ph type="body" idx="2"/>
          </p:nvPr>
        </p:nvSpPr>
        <p:spPr>
          <a:xfrm>
            <a:off x="4495800" y="2286000"/>
            <a:ext cx="3810000" cy="4572000"/>
          </a:xfrm>
        </p:spPr>
        <p:txBody>
          <a:bodyPr/>
          <a:lstStyle/>
          <a:p>
            <a:pPr>
              <a:buFont typeface="Wingdings" pitchFamily="2" charset="2"/>
              <a:buChar char="v"/>
            </a:pPr>
            <a:r>
              <a:rPr lang="en-US" sz="3200" dirty="0" smtClean="0">
                <a:latin typeface="Bodoni MT Condensed" pitchFamily="18" charset="0"/>
              </a:rPr>
              <a:t>Heart from puppy which died of </a:t>
            </a:r>
            <a:r>
              <a:rPr lang="en-US" sz="3200" dirty="0" err="1" smtClean="0">
                <a:latin typeface="Bodoni MT Condensed" pitchFamily="18" charset="0"/>
              </a:rPr>
              <a:t>parvoviral</a:t>
            </a:r>
            <a:r>
              <a:rPr lang="en-US" sz="3200" dirty="0" smtClean="0">
                <a:latin typeface="Bodoni MT Condensed" pitchFamily="18" charset="0"/>
              </a:rPr>
              <a:t> </a:t>
            </a:r>
            <a:r>
              <a:rPr lang="en-US" sz="3200" dirty="0" err="1" smtClean="0">
                <a:latin typeface="Bodoni MT Condensed" pitchFamily="18" charset="0"/>
              </a:rPr>
              <a:t>myocarditis</a:t>
            </a:r>
            <a:r>
              <a:rPr lang="en-US" sz="3200" dirty="0" smtClean="0">
                <a:latin typeface="Bodoni MT Condensed" pitchFamily="18" charset="0"/>
              </a:rPr>
              <a:t>. Note the </a:t>
            </a:r>
            <a:r>
              <a:rPr lang="en-US" sz="3200" dirty="0" smtClean="0">
                <a:latin typeface="Bodoni MT Condensed" pitchFamily="18" charset="0"/>
              </a:rPr>
              <a:t>necrotic areas </a:t>
            </a:r>
            <a:r>
              <a:rPr lang="en-US" sz="3200" dirty="0" smtClean="0">
                <a:latin typeface="Bodoni MT Condensed" pitchFamily="18" charset="0"/>
              </a:rPr>
              <a:t>in myocardium.</a:t>
            </a:r>
          </a:p>
          <a:p>
            <a:endParaRPr lang="en-US" dirty="0"/>
          </a:p>
        </p:txBody>
      </p:sp>
      <p:pic>
        <p:nvPicPr>
          <p:cNvPr id="4098" name="Picture 2"/>
          <p:cNvPicPr>
            <a:picLocks noGrp="1" noChangeAspect="1" noChangeArrowheads="1"/>
          </p:cNvPicPr>
          <p:nvPr>
            <p:ph sz="half" idx="1"/>
          </p:nvPr>
        </p:nvPicPr>
        <p:blipFill>
          <a:blip r:embed="rId2" cstate="print"/>
          <a:stretch>
            <a:fillRect/>
          </a:stretch>
        </p:blipFill>
        <p:spPr bwMode="auto">
          <a:xfrm>
            <a:off x="685800" y="1143000"/>
            <a:ext cx="3151188" cy="4491512"/>
          </a:xfrm>
          <a:prstGeom prst="rect">
            <a:avLst/>
          </a:prstGeom>
          <a:noFill/>
          <a:ln w="9525">
            <a:noFill/>
            <a:miter lim="800000"/>
            <a:headEnd/>
            <a:tailEnd/>
          </a:ln>
        </p:spPr>
      </p:pic>
      <p:cxnSp>
        <p:nvCxnSpPr>
          <p:cNvPr id="8" name="Straight Arrow Connector 7"/>
          <p:cNvCxnSpPr/>
          <p:nvPr/>
        </p:nvCxnSpPr>
        <p:spPr>
          <a:xfrm rot="5400000">
            <a:off x="1839468" y="1991868"/>
            <a:ext cx="457200" cy="283464"/>
          </a:xfrm>
          <a:prstGeom prst="straightConnector1">
            <a:avLst/>
          </a:prstGeom>
          <a:ln w="38100">
            <a:solidFill>
              <a:schemeClr val="bg1"/>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p:checke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76996"/>
            <a:ext cx="3429000" cy="1582621"/>
          </a:xfrm>
        </p:spPr>
        <p:txBody>
          <a:bodyPr>
            <a:normAutofit/>
          </a:bodyPr>
          <a:lstStyle/>
          <a:p>
            <a:r>
              <a:rPr lang="en-US" sz="4000" b="0" dirty="0" smtClean="0">
                <a:latin typeface="Colonna MT" pitchFamily="82" charset="0"/>
              </a:rPr>
              <a:t>Pathologic Lesions cont.</a:t>
            </a:r>
            <a:endParaRPr lang="en-US" sz="4000" b="0" dirty="0">
              <a:latin typeface="Colonna MT" pitchFamily="82" charset="0"/>
            </a:endParaRPr>
          </a:p>
        </p:txBody>
      </p:sp>
      <p:sp>
        <p:nvSpPr>
          <p:cNvPr id="3" name="Text Placeholder 2"/>
          <p:cNvSpPr>
            <a:spLocks noGrp="1"/>
          </p:cNvSpPr>
          <p:nvPr>
            <p:ph type="body" sz="half" idx="2"/>
          </p:nvPr>
        </p:nvSpPr>
        <p:spPr>
          <a:xfrm>
            <a:off x="76200" y="2819400"/>
            <a:ext cx="2819400" cy="2188705"/>
          </a:xfrm>
        </p:spPr>
        <p:txBody>
          <a:bodyPr>
            <a:noAutofit/>
          </a:bodyPr>
          <a:lstStyle/>
          <a:p>
            <a:pPr>
              <a:buFont typeface="Wingdings" pitchFamily="2" charset="2"/>
              <a:buChar char="v"/>
            </a:pPr>
            <a:r>
              <a:rPr lang="en-US" sz="2800" dirty="0" err="1" smtClean="0">
                <a:latin typeface="Bodoni MT Condensed" pitchFamily="18" charset="0"/>
              </a:rPr>
              <a:t>Intussusception</a:t>
            </a:r>
            <a:r>
              <a:rPr lang="en-US" sz="2800" dirty="0" smtClean="0">
                <a:latin typeface="Bodoni MT Condensed" pitchFamily="18" charset="0"/>
              </a:rPr>
              <a:t> – when one segment of the intestine (the </a:t>
            </a:r>
            <a:r>
              <a:rPr lang="en-US" sz="2800" dirty="0" err="1" smtClean="0">
                <a:latin typeface="Bodoni MT Condensed" pitchFamily="18" charset="0"/>
              </a:rPr>
              <a:t>intussusceptum</a:t>
            </a:r>
            <a:r>
              <a:rPr lang="en-US" sz="2800" dirty="0" smtClean="0">
                <a:latin typeface="Bodoni MT Condensed" pitchFamily="18" charset="0"/>
              </a:rPr>
              <a:t>) telescopes into the lumen of and adjacent segment of intestine (the </a:t>
            </a:r>
            <a:r>
              <a:rPr lang="en-US" sz="2800" dirty="0" err="1" smtClean="0">
                <a:latin typeface="Bodoni MT Condensed" pitchFamily="18" charset="0"/>
              </a:rPr>
              <a:t>intussuscipiens</a:t>
            </a:r>
            <a:r>
              <a:rPr lang="en-US" sz="2800" dirty="0" smtClean="0">
                <a:latin typeface="Bodoni MT Condensed" pitchFamily="18" charset="0"/>
              </a:rPr>
              <a:t>). </a:t>
            </a:r>
            <a:endParaRPr lang="en-US" sz="2800" dirty="0">
              <a:latin typeface="Bodoni MT Condensed" pitchFamily="18" charset="0"/>
            </a:endParaRPr>
          </a:p>
        </p:txBody>
      </p:sp>
      <p:pic>
        <p:nvPicPr>
          <p:cNvPr id="28674" name="Picture 2" descr="Intruss_Fig_2.jpg"/>
          <p:cNvPicPr>
            <a:picLocks noGrp="1" noChangeAspect="1" noChangeArrowheads="1"/>
          </p:cNvPicPr>
          <p:nvPr>
            <p:ph type="pic" idx="1"/>
          </p:nvPr>
        </p:nvPicPr>
        <p:blipFill>
          <a:blip r:embed="rId2" cstate="print"/>
          <a:srcRect l="5858" r="5858"/>
          <a:stretch>
            <a:fillRect/>
          </a:stretch>
        </p:blipFill>
        <p:spPr bwMode="auto">
          <a:prstGeom prst="rect">
            <a:avLst/>
          </a:prstGeom>
          <a:noFill/>
        </p:spPr>
      </p:pic>
    </p:spTree>
  </p:cSld>
  <p:clrMapOvr>
    <a:masterClrMapping/>
  </p:clrMapOvr>
  <p:transition>
    <p:randomBa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1676400"/>
            <a:ext cx="8229600" cy="1143000"/>
          </a:xfrm>
        </p:spPr>
        <p:txBody>
          <a:bodyPr>
            <a:normAutofit/>
          </a:bodyPr>
          <a:lstStyle/>
          <a:p>
            <a:r>
              <a:rPr lang="en-US" sz="4400" dirty="0" smtClean="0">
                <a:latin typeface="Colonna MT" pitchFamily="82" charset="0"/>
              </a:rPr>
              <a:t>How Can I Protect My Dog?</a:t>
            </a:r>
            <a:endParaRPr lang="en-US" sz="4400" dirty="0">
              <a:latin typeface="Colonna MT" pitchFamily="82" charset="0"/>
            </a:endParaRPr>
          </a:p>
        </p:txBody>
      </p:sp>
      <p:sp>
        <p:nvSpPr>
          <p:cNvPr id="3" name="Content Placeholder 2"/>
          <p:cNvSpPr>
            <a:spLocks noGrp="1"/>
          </p:cNvSpPr>
          <p:nvPr>
            <p:ph idx="1"/>
          </p:nvPr>
        </p:nvSpPr>
        <p:spPr>
          <a:xfrm>
            <a:off x="381000" y="2819400"/>
            <a:ext cx="8229600" cy="4389120"/>
          </a:xfrm>
        </p:spPr>
        <p:txBody>
          <a:bodyPr/>
          <a:lstStyle/>
          <a:p>
            <a:pPr>
              <a:buFont typeface="Wingdings" pitchFamily="2" charset="2"/>
              <a:buChar char="v"/>
            </a:pPr>
            <a:r>
              <a:rPr lang="en-US" dirty="0" smtClean="0">
                <a:latin typeface="Bodoni MT Condensed" pitchFamily="18" charset="0"/>
              </a:rPr>
              <a:t>The most effective disinfectant is household bleach in a 1:32 dilution. </a:t>
            </a:r>
          </a:p>
          <a:p>
            <a:pPr>
              <a:buNone/>
            </a:pPr>
            <a:r>
              <a:rPr lang="en-US" sz="2000" dirty="0" smtClean="0">
                <a:latin typeface="Bodoni MT Condensed" pitchFamily="18" charset="0"/>
              </a:rPr>
              <a:t>		  </a:t>
            </a:r>
            <a:r>
              <a:rPr lang="en-US" sz="1600" dirty="0" smtClean="0">
                <a:solidFill>
                  <a:schemeClr val="accent3">
                    <a:lumMod val="60000"/>
                    <a:lumOff val="40000"/>
                  </a:schemeClr>
                </a:solidFill>
                <a:latin typeface="Bodoni MT Condensed" pitchFamily="18" charset="0"/>
              </a:rPr>
              <a:t> </a:t>
            </a:r>
            <a:r>
              <a:rPr lang="en-US" sz="1600" b="1" dirty="0" smtClean="0">
                <a:solidFill>
                  <a:schemeClr val="accent3">
                    <a:lumMod val="60000"/>
                    <a:lumOff val="40000"/>
                  </a:schemeClr>
                </a:solidFill>
                <a:latin typeface="Bodoni MT Condensed" pitchFamily="18" charset="0"/>
              </a:rPr>
              <a:t>&gt;</a:t>
            </a:r>
            <a:r>
              <a:rPr lang="en-US" sz="2000" dirty="0" smtClean="0">
                <a:solidFill>
                  <a:schemeClr val="accent2">
                    <a:lumMod val="60000"/>
                    <a:lumOff val="40000"/>
                  </a:schemeClr>
                </a:solidFill>
                <a:latin typeface="Bodoni MT Condensed" pitchFamily="18" charset="0"/>
              </a:rPr>
              <a:t>The bleach must be left on the contaminated surface for 20 minutes before being rinsed.</a:t>
            </a:r>
          </a:p>
          <a:p>
            <a:pPr lvl="7">
              <a:buClr>
                <a:schemeClr val="accent3"/>
              </a:buClr>
              <a:buFont typeface="Wingdings" pitchFamily="2" charset="2"/>
              <a:buChar char="v"/>
            </a:pPr>
            <a:r>
              <a:rPr lang="en-US" sz="2400" dirty="0" smtClean="0">
                <a:solidFill>
                  <a:schemeClr val="accent3">
                    <a:lumMod val="60000"/>
                    <a:lumOff val="40000"/>
                  </a:schemeClr>
                </a:solidFill>
                <a:latin typeface="Bodoni MT Condensed" pitchFamily="18" charset="0"/>
              </a:rPr>
              <a:t> </a:t>
            </a:r>
            <a:r>
              <a:rPr lang="en-US" sz="2600" dirty="0" smtClean="0">
                <a:latin typeface="Bodoni MT Condensed" pitchFamily="18" charset="0"/>
              </a:rPr>
              <a:t>Vaccinations starting as early as 8 weeks of age</a:t>
            </a:r>
            <a:r>
              <a:rPr lang="en-US" sz="2600" dirty="0" smtClean="0">
                <a:solidFill>
                  <a:schemeClr val="accent3">
                    <a:lumMod val="60000"/>
                    <a:lumOff val="40000"/>
                  </a:schemeClr>
                </a:solidFill>
                <a:latin typeface="Bodoni MT Condensed" pitchFamily="18" charset="0"/>
              </a:rPr>
              <a:t> </a:t>
            </a:r>
            <a:r>
              <a:rPr lang="en-US" sz="2600" dirty="0" smtClean="0">
                <a:solidFill>
                  <a:schemeClr val="tx1">
                    <a:lumMod val="95000"/>
                  </a:schemeClr>
                </a:solidFill>
                <a:latin typeface="Bodoni MT Condensed" pitchFamily="18" charset="0"/>
              </a:rPr>
              <a:t>and ending by 16-20 weeks of age.</a:t>
            </a:r>
            <a:br>
              <a:rPr lang="en-US" sz="2600" dirty="0" smtClean="0">
                <a:solidFill>
                  <a:schemeClr val="tx1">
                    <a:lumMod val="95000"/>
                  </a:schemeClr>
                </a:solidFill>
                <a:latin typeface="Bodoni MT Condensed" pitchFamily="18" charset="0"/>
              </a:rPr>
            </a:br>
            <a:r>
              <a:rPr lang="en-US" sz="2600" dirty="0" smtClean="0">
                <a:solidFill>
                  <a:schemeClr val="tx1">
                    <a:lumMod val="95000"/>
                  </a:schemeClr>
                </a:solidFill>
                <a:latin typeface="Bodoni MT Condensed" pitchFamily="18" charset="0"/>
              </a:rPr>
              <a:t>       </a:t>
            </a:r>
            <a:r>
              <a:rPr lang="en-US" sz="1800" b="1" dirty="0" smtClean="0">
                <a:solidFill>
                  <a:schemeClr val="accent3">
                    <a:lumMod val="60000"/>
                    <a:lumOff val="40000"/>
                  </a:schemeClr>
                </a:solidFill>
                <a:latin typeface="Bodoni MT Condensed" pitchFamily="18" charset="0"/>
              </a:rPr>
              <a:t>&gt;</a:t>
            </a:r>
            <a:r>
              <a:rPr lang="en-US" sz="2000" dirty="0" smtClean="0">
                <a:solidFill>
                  <a:schemeClr val="accent2">
                    <a:lumMod val="60000"/>
                    <a:lumOff val="40000"/>
                  </a:schemeClr>
                </a:solidFill>
                <a:latin typeface="Bodoni MT Condensed" pitchFamily="18" charset="0"/>
              </a:rPr>
              <a:t>Recommendations are for a booster a year from the initial vaccine series and then revaccination every three years</a:t>
            </a:r>
            <a:r>
              <a:rPr lang="en-US" sz="2000" dirty="0" smtClean="0">
                <a:solidFill>
                  <a:schemeClr val="accent2">
                    <a:lumMod val="60000"/>
                    <a:lumOff val="40000"/>
                  </a:schemeClr>
                </a:solidFill>
              </a:rPr>
              <a:t>.</a:t>
            </a:r>
          </a:p>
          <a:p>
            <a:pPr lvl="7">
              <a:buClr>
                <a:schemeClr val="accent3"/>
              </a:buClr>
              <a:buFont typeface="Wingdings" pitchFamily="2" charset="2"/>
              <a:buChar char="v"/>
            </a:pPr>
            <a:r>
              <a:rPr lang="en-US" sz="2600" dirty="0" smtClean="0">
                <a:latin typeface="Bodoni MT Condensed" pitchFamily="18" charset="0"/>
              </a:rPr>
              <a:t>Until a puppy has received its complete series of vaccinations, pet owners should use caution when bringing their pet to places where young puppies congregate.</a:t>
            </a:r>
          </a:p>
        </p:txBody>
      </p:sp>
      <p:pic>
        <p:nvPicPr>
          <p:cNvPr id="1026" name="Picture 2"/>
          <p:cNvPicPr>
            <a:picLocks noChangeAspect="1" noChangeArrowheads="1"/>
          </p:cNvPicPr>
          <p:nvPr/>
        </p:nvPicPr>
        <p:blipFill>
          <a:blip r:embed="rId2" cstate="print"/>
          <a:srcRect/>
          <a:stretch>
            <a:fillRect/>
          </a:stretch>
        </p:blipFill>
        <p:spPr bwMode="auto">
          <a:xfrm>
            <a:off x="6477000" y="609600"/>
            <a:ext cx="2667000" cy="2061796"/>
          </a:xfrm>
          <a:prstGeom prst="rect">
            <a:avLst/>
          </a:prstGeom>
          <a:noFill/>
          <a:ln w="9525">
            <a:noFill/>
            <a:miter lim="800000"/>
            <a:headEnd/>
            <a:tailEnd/>
          </a:ln>
          <a:effectLst/>
        </p:spPr>
      </p:pic>
      <p:pic>
        <p:nvPicPr>
          <p:cNvPr id="3076" name="Picture 4" descr="http://a6.sphotos.ak.fbcdn.net/hphotos-ak-snc6/251637_2083282679151_1157629526_2524768_6572571_n.jpg"/>
          <p:cNvPicPr>
            <a:picLocks noChangeAspect="1" noChangeArrowheads="1"/>
          </p:cNvPicPr>
          <p:nvPr/>
        </p:nvPicPr>
        <p:blipFill>
          <a:blip r:embed="rId3" cstate="print"/>
          <a:srcRect/>
          <a:stretch>
            <a:fillRect/>
          </a:stretch>
        </p:blipFill>
        <p:spPr bwMode="auto">
          <a:xfrm>
            <a:off x="0" y="3708400"/>
            <a:ext cx="2362200" cy="3149600"/>
          </a:xfrm>
          <a:prstGeom prst="rect">
            <a:avLst/>
          </a:prstGeom>
          <a:noFill/>
        </p:spPr>
      </p:pic>
    </p:spTree>
  </p:cSld>
  <p:clrMapOvr>
    <a:masterClrMapping/>
  </p:clrMapOvr>
  <p:transition>
    <p:randomBar dir="vert"/>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28800" y="762000"/>
            <a:ext cx="5334000" cy="1143000"/>
          </a:xfrm>
        </p:spPr>
        <p:txBody>
          <a:bodyPr>
            <a:normAutofit fontScale="90000"/>
          </a:bodyPr>
          <a:lstStyle/>
          <a:p>
            <a:r>
              <a:rPr lang="en-US" sz="6000" dirty="0" smtClean="0">
                <a:latin typeface="Colonna MT" pitchFamily="82" charset="0"/>
              </a:rPr>
              <a:t>Client </a:t>
            </a:r>
            <a:r>
              <a:rPr lang="en-US" sz="6000" dirty="0" smtClean="0">
                <a:latin typeface="Colonna MT" pitchFamily="82" charset="0"/>
              </a:rPr>
              <a:t>Education:</a:t>
            </a:r>
            <a:endParaRPr lang="en-US" sz="6000" dirty="0">
              <a:latin typeface="Colonna MT" pitchFamily="82" charset="0"/>
            </a:endParaRPr>
          </a:p>
        </p:txBody>
      </p:sp>
      <p:sp>
        <p:nvSpPr>
          <p:cNvPr id="3" name="Content Placeholder 2"/>
          <p:cNvSpPr>
            <a:spLocks noGrp="1"/>
          </p:cNvSpPr>
          <p:nvPr>
            <p:ph idx="1"/>
          </p:nvPr>
        </p:nvSpPr>
        <p:spPr/>
        <p:txBody>
          <a:bodyPr>
            <a:normAutofit/>
          </a:bodyPr>
          <a:lstStyle/>
          <a:p>
            <a:pPr marL="514350" indent="-514350">
              <a:buFont typeface="Wingdings" pitchFamily="2" charset="2"/>
              <a:buChar char="v"/>
            </a:pPr>
            <a:r>
              <a:rPr lang="en-US" dirty="0" smtClean="0">
                <a:latin typeface="Bodoni MT Condensed" pitchFamily="18" charset="0"/>
              </a:rPr>
              <a:t>Make sure you have your new puppy vaccinated on a proper schedule. See your veterinarian.</a:t>
            </a:r>
          </a:p>
          <a:p>
            <a:pPr marL="514350" indent="-514350">
              <a:buFont typeface="Wingdings" pitchFamily="2" charset="2"/>
              <a:buChar char="v"/>
            </a:pPr>
            <a:r>
              <a:rPr lang="en-US" dirty="0" smtClean="0">
                <a:latin typeface="Bodoni MT Condensed" pitchFamily="18" charset="0"/>
              </a:rPr>
              <a:t>Many puppies can survive parvovirus infection with proper treatment.</a:t>
            </a:r>
          </a:p>
          <a:p>
            <a:pPr marL="514350" indent="-514350">
              <a:buFont typeface="Wingdings" pitchFamily="2" charset="2"/>
              <a:buChar char="v"/>
            </a:pPr>
            <a:r>
              <a:rPr lang="en-US" dirty="0" smtClean="0">
                <a:latin typeface="Bodoni MT Condensed" pitchFamily="18" charset="0"/>
              </a:rPr>
              <a:t>Treatment may be expensive and require a hospital stay of several weeks.</a:t>
            </a:r>
          </a:p>
          <a:p>
            <a:pPr marL="514350" indent="-514350">
              <a:buFont typeface="Wingdings" pitchFamily="2" charset="2"/>
              <a:buChar char="v"/>
            </a:pPr>
            <a:r>
              <a:rPr lang="en-US" dirty="0" smtClean="0">
                <a:latin typeface="Bodoni MT Condensed" pitchFamily="18" charset="0"/>
              </a:rPr>
              <a:t>Other dogs in the house may become infected if not adequately vaccinated.</a:t>
            </a:r>
          </a:p>
          <a:p>
            <a:pPr marL="514350" indent="-514350">
              <a:buFont typeface="Wingdings" pitchFamily="2" charset="2"/>
              <a:buChar char="v"/>
            </a:pPr>
            <a:r>
              <a:rPr lang="en-US" dirty="0" smtClean="0">
                <a:latin typeface="Bodoni MT Condensed" pitchFamily="18" charset="0"/>
              </a:rPr>
              <a:t>The virus can survive long term in the environment.</a:t>
            </a:r>
          </a:p>
          <a:p>
            <a:pPr marL="514350" indent="-514350">
              <a:buFont typeface="Wingdings" pitchFamily="2" charset="2"/>
              <a:buChar char="v"/>
            </a:pPr>
            <a:r>
              <a:rPr lang="en-US" dirty="0" smtClean="0">
                <a:latin typeface="Bodoni MT Condensed" pitchFamily="18" charset="0"/>
              </a:rPr>
              <a:t>Keep puppies free of intestinal parasites. Intestinal parasites appear to predispose dogs to parvovirus infection.</a:t>
            </a:r>
            <a:endParaRPr lang="en-US" dirty="0">
              <a:latin typeface="Bodoni MT Condensed" pitchFamily="18" charset="0"/>
            </a:endParaRPr>
          </a:p>
        </p:txBody>
      </p:sp>
    </p:spTree>
  </p:cSld>
  <p:clrMapOvr>
    <a:masterClrMapping/>
  </p:clrMapOvr>
  <p:transition>
    <p:cover dir="ru"/>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066800"/>
            <a:ext cx="8229600" cy="1143000"/>
          </a:xfrm>
        </p:spPr>
        <p:txBody>
          <a:bodyPr>
            <a:normAutofit/>
          </a:bodyPr>
          <a:lstStyle/>
          <a:p>
            <a:r>
              <a:rPr lang="en-US" sz="6000" dirty="0" smtClean="0">
                <a:latin typeface="Colonna MT" pitchFamily="82" charset="0"/>
              </a:rPr>
              <a:t>                      References: </a:t>
            </a:r>
            <a:endParaRPr lang="en-US" sz="6000" dirty="0">
              <a:latin typeface="Colonna MT" pitchFamily="82" charset="0"/>
            </a:endParaRPr>
          </a:p>
        </p:txBody>
      </p:sp>
      <p:sp>
        <p:nvSpPr>
          <p:cNvPr id="3" name="Content Placeholder 2"/>
          <p:cNvSpPr>
            <a:spLocks noGrp="1"/>
          </p:cNvSpPr>
          <p:nvPr>
            <p:ph idx="1"/>
          </p:nvPr>
        </p:nvSpPr>
        <p:spPr>
          <a:xfrm>
            <a:off x="381000" y="2286000"/>
            <a:ext cx="8229600" cy="4389120"/>
          </a:xfrm>
        </p:spPr>
        <p:txBody>
          <a:bodyPr>
            <a:normAutofit/>
          </a:bodyPr>
          <a:lstStyle/>
          <a:p>
            <a:pPr>
              <a:buFont typeface="Wingdings" pitchFamily="2" charset="2"/>
              <a:buChar char="v"/>
            </a:pPr>
            <a:r>
              <a:rPr lang="en-US" dirty="0" smtClean="0">
                <a:latin typeface="Bodoni MT Condensed" pitchFamily="18" charset="0"/>
                <a:hlinkClick r:id="rId2"/>
              </a:rPr>
              <a:t>http://www.marvistavet.com/html/what_is_parvo.html</a:t>
            </a:r>
            <a:endParaRPr lang="en-US" dirty="0" smtClean="0">
              <a:latin typeface="Bodoni MT Condensed" pitchFamily="18" charset="0"/>
            </a:endParaRPr>
          </a:p>
          <a:p>
            <a:pPr>
              <a:buFont typeface="Wingdings" pitchFamily="2" charset="2"/>
              <a:buChar char="v"/>
            </a:pPr>
            <a:r>
              <a:rPr lang="en-US" dirty="0" smtClean="0">
                <a:latin typeface="Bodoni MT Condensed" pitchFamily="18" charset="0"/>
                <a:hlinkClick r:id="rId3"/>
              </a:rPr>
              <a:t>http://en.wikipedia.org/wiki/Canine_parvovirus</a:t>
            </a:r>
            <a:endParaRPr lang="en-US" dirty="0" smtClean="0">
              <a:latin typeface="Bodoni MT Condensed" pitchFamily="18" charset="0"/>
            </a:endParaRPr>
          </a:p>
          <a:p>
            <a:pPr>
              <a:buFont typeface="Wingdings" pitchFamily="2" charset="2"/>
              <a:buChar char="v"/>
            </a:pPr>
            <a:r>
              <a:rPr lang="en-US" dirty="0" smtClean="0">
                <a:latin typeface="Bodoni MT Condensed" pitchFamily="18" charset="0"/>
                <a:hlinkClick r:id="rId4"/>
              </a:rPr>
              <a:t>http://pets.webmd.com/dogs/parvovirus-in-dogs</a:t>
            </a:r>
            <a:endParaRPr lang="en-US" dirty="0" smtClean="0">
              <a:latin typeface="Bodoni MT Condensed" pitchFamily="18" charset="0"/>
            </a:endParaRPr>
          </a:p>
          <a:p>
            <a:pPr>
              <a:buFont typeface="Wingdings" pitchFamily="2" charset="2"/>
              <a:buChar char="v"/>
            </a:pPr>
            <a:r>
              <a:rPr lang="en-US" dirty="0" smtClean="0">
                <a:latin typeface="Bodoni MT Condensed" pitchFamily="18" charset="0"/>
                <a:hlinkClick r:id="rId5"/>
              </a:rPr>
              <a:t>http://</a:t>
            </a:r>
            <a:r>
              <a:rPr lang="en-US" dirty="0" smtClean="0">
                <a:latin typeface="Bodoni MT Condensed" pitchFamily="18" charset="0"/>
                <a:hlinkClick r:id="rId5"/>
              </a:rPr>
              <a:t>cal.vet.upenn.edu/projects/pathterm2/shapes/ovoid.htm</a:t>
            </a:r>
            <a:endParaRPr lang="en-US" dirty="0" smtClean="0">
              <a:latin typeface="Bodoni MT Condensed" pitchFamily="18" charset="0"/>
            </a:endParaRPr>
          </a:p>
          <a:p>
            <a:pPr>
              <a:buFont typeface="Wingdings" pitchFamily="2" charset="2"/>
              <a:buChar char="v"/>
            </a:pPr>
            <a:r>
              <a:rPr lang="en-US" sz="2800" dirty="0" smtClean="0">
                <a:latin typeface="Bodoni MT Condensed" pitchFamily="18" charset="0"/>
              </a:rPr>
              <a:t>Summers, </a:t>
            </a:r>
            <a:r>
              <a:rPr lang="en-US" sz="2800" dirty="0" err="1" smtClean="0">
                <a:latin typeface="Bodoni MT Condensed" pitchFamily="18" charset="0"/>
              </a:rPr>
              <a:t>Alleice</a:t>
            </a:r>
            <a:r>
              <a:rPr lang="en-US" sz="2800" dirty="0" smtClean="0">
                <a:latin typeface="Bodoni MT Condensed" pitchFamily="18" charset="0"/>
              </a:rPr>
              <a:t>. </a:t>
            </a:r>
            <a:r>
              <a:rPr lang="en-US" sz="2800" i="1" dirty="0" smtClean="0">
                <a:latin typeface="Bodoni MT Condensed" pitchFamily="18" charset="0"/>
              </a:rPr>
              <a:t>Common </a:t>
            </a:r>
            <a:r>
              <a:rPr lang="en-US" sz="2800" i="1" dirty="0" smtClean="0">
                <a:latin typeface="Bodoni MT Condensed" pitchFamily="18" charset="0"/>
              </a:rPr>
              <a:t>Diseases of Companion Animals</a:t>
            </a:r>
            <a:r>
              <a:rPr lang="en-US" sz="2800" dirty="0" smtClean="0">
                <a:latin typeface="Bodoni MT Condensed" pitchFamily="18" charset="0"/>
              </a:rPr>
              <a:t>. St. Louis, MO: Elsevier Mosby, 2007. 238-39. Print.</a:t>
            </a:r>
          </a:p>
          <a:p>
            <a:pPr>
              <a:buFont typeface="Wingdings" pitchFamily="2" charset="2"/>
              <a:buChar char="v"/>
            </a:pPr>
            <a:endParaRPr lang="en-US" dirty="0" smtClean="0"/>
          </a:p>
          <a:p>
            <a:endParaRPr lang="en-US" dirty="0" smtClean="0"/>
          </a:p>
          <a:p>
            <a:endParaRPr lang="en-US" dirty="0" smtClean="0"/>
          </a:p>
          <a:p>
            <a:endParaRPr lang="en-US" dirty="0" smtClean="0"/>
          </a:p>
          <a:p>
            <a:endParaRPr lang="en-US" dirty="0"/>
          </a:p>
        </p:txBody>
      </p:sp>
    </p:spTree>
  </p:cSld>
  <p:clrMapOvr>
    <a:masterClrMapping/>
  </p:clrMapOvr>
  <p:transition>
    <p:cover dir="l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r>
              <a:rPr lang="en-US" sz="7200" dirty="0" smtClean="0">
                <a:latin typeface="Colonna MT" pitchFamily="82" charset="0"/>
              </a:rPr>
              <a:t>History:</a:t>
            </a:r>
            <a:endParaRPr lang="en-US" sz="7200" dirty="0">
              <a:latin typeface="Colonna MT" pitchFamily="82" charset="0"/>
            </a:endParaRPr>
          </a:p>
        </p:txBody>
      </p:sp>
      <p:sp>
        <p:nvSpPr>
          <p:cNvPr id="3" name="Content Placeholder 2"/>
          <p:cNvSpPr>
            <a:spLocks noGrp="1"/>
          </p:cNvSpPr>
          <p:nvPr>
            <p:ph idx="4294967295"/>
          </p:nvPr>
        </p:nvSpPr>
        <p:spPr>
          <a:xfrm>
            <a:off x="228600" y="1600200"/>
            <a:ext cx="8686800" cy="4389437"/>
          </a:xfrm>
        </p:spPr>
        <p:txBody>
          <a:bodyPr>
            <a:normAutofit lnSpcReduction="10000"/>
          </a:bodyPr>
          <a:lstStyle/>
          <a:p>
            <a:pPr>
              <a:buFont typeface="Wingdings" pitchFamily="2" charset="2"/>
              <a:buChar char="v"/>
            </a:pPr>
            <a:r>
              <a:rPr lang="en-US" dirty="0" smtClean="0">
                <a:latin typeface="Bodoni MT Condensed" pitchFamily="18" charset="0"/>
              </a:rPr>
              <a:t>The original canine parvovirus was discovered in 1967 and called "</a:t>
            </a:r>
            <a:r>
              <a:rPr lang="en-US" b="1" dirty="0" smtClean="0">
                <a:latin typeface="Bodoni MT Condensed" pitchFamily="18" charset="0"/>
              </a:rPr>
              <a:t>CPV-1" or "the minute virus of canines.“ </a:t>
            </a:r>
            <a:r>
              <a:rPr lang="en-US" dirty="0" smtClean="0">
                <a:latin typeface="Bodoni MT Condensed" pitchFamily="18" charset="0"/>
              </a:rPr>
              <a:t>However, it did not represent much of a medical threat except to newborn puppies but by 1978, a new variant known as "</a:t>
            </a:r>
            <a:r>
              <a:rPr lang="en-US" b="1" dirty="0" smtClean="0">
                <a:latin typeface="Bodoni MT Condensed" pitchFamily="18" charset="0"/>
              </a:rPr>
              <a:t>CPV-2" appeared in the U.S.</a:t>
            </a:r>
          </a:p>
          <a:p>
            <a:pPr>
              <a:buFont typeface="Wingdings" pitchFamily="2" charset="2"/>
              <a:buChar char="v"/>
            </a:pPr>
            <a:r>
              <a:rPr lang="en-US" dirty="0" smtClean="0">
                <a:latin typeface="Bodoni MT Condensed" pitchFamily="18" charset="0"/>
              </a:rPr>
              <a:t>Early beliefs claimed CPV-2 to be a mutation from the feline </a:t>
            </a:r>
            <a:r>
              <a:rPr lang="en-US" dirty="0" err="1" smtClean="0">
                <a:latin typeface="Bodoni MT Condensed" pitchFamily="18" charset="0"/>
              </a:rPr>
              <a:t>panleukopenia</a:t>
            </a:r>
            <a:r>
              <a:rPr lang="en-US" dirty="0" smtClean="0">
                <a:latin typeface="Bodoni MT Condensed" pitchFamily="18" charset="0"/>
              </a:rPr>
              <a:t>. </a:t>
            </a:r>
            <a:endParaRPr lang="en-US" dirty="0" smtClean="0">
              <a:latin typeface="Bodoni MT Condensed" pitchFamily="18" charset="0"/>
            </a:endParaRPr>
          </a:p>
          <a:p>
            <a:pPr>
              <a:buFont typeface="Wingdings" pitchFamily="2" charset="2"/>
              <a:buChar char="v"/>
            </a:pPr>
            <a:r>
              <a:rPr lang="en-US" dirty="0" smtClean="0">
                <a:latin typeface="Bodoni MT Condensed" pitchFamily="18" charset="0"/>
              </a:rPr>
              <a:t>Two more strains of canine parvovirus CPV2a and CPV2b were identified in 1979 and 1984 respectively</a:t>
            </a:r>
            <a:r>
              <a:rPr lang="en-US" dirty="0" smtClean="0">
                <a:latin typeface="Bodoni MT Condensed" pitchFamily="18" charset="0"/>
              </a:rPr>
              <a:t>. </a:t>
            </a:r>
            <a:r>
              <a:rPr lang="en-US" dirty="0" smtClean="0">
                <a:latin typeface="Bodoni MT Condensed" pitchFamily="18" charset="0"/>
              </a:rPr>
              <a:t>Most cases of canine parvovirus infection are believed to be caused by these two strains, which have replaced the original strain, and the present day virus is different from the one originally </a:t>
            </a:r>
            <a:r>
              <a:rPr lang="en-US" dirty="0" smtClean="0">
                <a:latin typeface="Bodoni MT Condensed" pitchFamily="18" charset="0"/>
              </a:rPr>
              <a:t>discovered </a:t>
            </a:r>
            <a:r>
              <a:rPr lang="en-US" dirty="0" smtClean="0">
                <a:latin typeface="Bodoni MT Condensed" pitchFamily="18" charset="0"/>
              </a:rPr>
              <a:t>although they are indistinguishable by most routine tests. A third type, CPV2c (a Glu-426 mutant), has been discovered in Italy, Vietnam, and </a:t>
            </a:r>
            <a:r>
              <a:rPr lang="en-US" dirty="0" smtClean="0">
                <a:latin typeface="Bodoni MT Condensed" pitchFamily="18" charset="0"/>
              </a:rPr>
              <a:t>Spain.</a:t>
            </a:r>
            <a:endParaRPr lang="en-US" dirty="0" smtClean="0">
              <a:latin typeface="Bodoni MT Condensed" pitchFamily="18" charset="0"/>
            </a:endParaRPr>
          </a:p>
          <a:p>
            <a:endParaRPr lang="en-US" dirty="0" smtClean="0"/>
          </a:p>
        </p:txBody>
      </p:sp>
    </p:spTree>
  </p:cSld>
  <p:clrMapOvr>
    <a:masterClrMapping/>
  </p:clrMapOvr>
  <p:transition>
    <p:checker dir="vert"/>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olonna MT" pitchFamily="82" charset="0"/>
              </a:rPr>
              <a:t>            Etiology/Cause:</a:t>
            </a:r>
            <a:endParaRPr lang="en-US" dirty="0">
              <a:latin typeface="Colonna MT" pitchFamily="82" charset="0"/>
            </a:endParaRPr>
          </a:p>
        </p:txBody>
      </p:sp>
      <p:sp>
        <p:nvSpPr>
          <p:cNvPr id="3" name="Content Placeholder 2"/>
          <p:cNvSpPr>
            <a:spLocks noGrp="1"/>
          </p:cNvSpPr>
          <p:nvPr>
            <p:ph idx="1"/>
          </p:nvPr>
        </p:nvSpPr>
        <p:spPr/>
        <p:txBody>
          <a:bodyPr>
            <a:normAutofit/>
          </a:bodyPr>
          <a:lstStyle/>
          <a:p>
            <a:pPr>
              <a:lnSpc>
                <a:spcPct val="90000"/>
              </a:lnSpc>
              <a:buFont typeface="Wingdings" pitchFamily="2" charset="2"/>
              <a:buChar char="v"/>
            </a:pPr>
            <a:r>
              <a:rPr lang="en-US" dirty="0" err="1" smtClean="0">
                <a:latin typeface="Bodoni MT Condensed" pitchFamily="18" charset="0"/>
              </a:rPr>
              <a:t>Parvo</a:t>
            </a:r>
            <a:r>
              <a:rPr lang="en-US" dirty="0" smtClean="0">
                <a:latin typeface="Bodoni MT Condensed" pitchFamily="18" charset="0"/>
              </a:rPr>
              <a:t> is an extremely hardy virus that is able to withstand harsh environmental conditions and most household cleaners/disinfectants and can survive on the premises for months, even as long as a year.</a:t>
            </a:r>
          </a:p>
          <a:p>
            <a:pPr>
              <a:lnSpc>
                <a:spcPct val="90000"/>
              </a:lnSpc>
              <a:buFont typeface="Wingdings" pitchFamily="2" charset="2"/>
              <a:buChar char="v"/>
            </a:pPr>
            <a:r>
              <a:rPr lang="en-US" dirty="0" smtClean="0">
                <a:latin typeface="Bodoni MT Condensed" pitchFamily="18" charset="0"/>
              </a:rPr>
              <a:t>Highly contagious. </a:t>
            </a:r>
          </a:p>
          <a:p>
            <a:pPr>
              <a:lnSpc>
                <a:spcPct val="90000"/>
              </a:lnSpc>
              <a:buFont typeface="Wingdings" pitchFamily="2" charset="2"/>
              <a:buChar char="v"/>
            </a:pPr>
            <a:r>
              <a:rPr lang="en-US" dirty="0" smtClean="0">
                <a:latin typeface="Bodoni MT Condensed" pitchFamily="18" charset="0"/>
              </a:rPr>
              <a:t>Mainly affects young puppies that are 6-20 wks old due to a limbo period of decreased antibody protection from the mother and the inadequate vaccination protection for the young pups.</a:t>
            </a:r>
          </a:p>
          <a:p>
            <a:pPr>
              <a:lnSpc>
                <a:spcPct val="90000"/>
              </a:lnSpc>
              <a:buFont typeface="Wingdings" pitchFamily="2" charset="2"/>
              <a:buChar char="v"/>
            </a:pPr>
            <a:r>
              <a:rPr lang="en-US" dirty="0" smtClean="0">
                <a:latin typeface="Bodoni MT Condensed" pitchFamily="18" charset="0"/>
              </a:rPr>
              <a:t>Adult dogs may be asymptomatic carriers and shed the virus periodically.</a:t>
            </a:r>
          </a:p>
          <a:p>
            <a:pPr>
              <a:lnSpc>
                <a:spcPct val="90000"/>
              </a:lnSpc>
              <a:buFont typeface="Wingdings" pitchFamily="2" charset="2"/>
              <a:buChar char="v"/>
            </a:pPr>
            <a:r>
              <a:rPr lang="en-US" dirty="0" smtClean="0">
                <a:latin typeface="Bodoni MT Condensed" pitchFamily="18" charset="0"/>
              </a:rPr>
              <a:t>Mortality rate is variable:  16-48%.</a:t>
            </a:r>
          </a:p>
          <a:p>
            <a:pPr>
              <a:buFont typeface="Wingdings" pitchFamily="2" charset="2"/>
              <a:buChar char="v"/>
            </a:pPr>
            <a:endParaRPr lang="en-US" dirty="0">
              <a:latin typeface="Bodoni MT Condensed" pitchFamily="18" charset="0"/>
            </a:endParaRPr>
          </a:p>
        </p:txBody>
      </p:sp>
    </p:spTree>
  </p:cSld>
  <p:clrMapOvr>
    <a:masterClrMapping/>
  </p:clrMapOvr>
  <p:transition>
    <p:wheel spokes="8"/>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latin typeface="Colonna MT" pitchFamily="82" charset="0"/>
              </a:rPr>
              <a:t>Signalment</a:t>
            </a:r>
            <a:r>
              <a:rPr lang="en-US" dirty="0" smtClean="0">
                <a:latin typeface="Colonna MT" pitchFamily="82" charset="0"/>
              </a:rPr>
              <a:t>:</a:t>
            </a:r>
            <a:endParaRPr lang="en-US" dirty="0">
              <a:latin typeface="Colonna MT" pitchFamily="82" charset="0"/>
            </a:endParaRPr>
          </a:p>
        </p:txBody>
      </p:sp>
      <p:sp>
        <p:nvSpPr>
          <p:cNvPr id="3" name="Content Placeholder 2"/>
          <p:cNvSpPr>
            <a:spLocks noGrp="1"/>
          </p:cNvSpPr>
          <p:nvPr>
            <p:ph idx="1"/>
          </p:nvPr>
        </p:nvSpPr>
        <p:spPr/>
        <p:txBody>
          <a:bodyPr/>
          <a:lstStyle/>
          <a:p>
            <a:pPr>
              <a:buFont typeface="Wingdings" pitchFamily="2" charset="2"/>
              <a:buChar char="v"/>
            </a:pPr>
            <a:r>
              <a:rPr lang="en-US" sz="2800" dirty="0" err="1" smtClean="0">
                <a:latin typeface="Bodoni MT Condensed" pitchFamily="18" charset="0"/>
              </a:rPr>
              <a:t>Parvo</a:t>
            </a:r>
            <a:r>
              <a:rPr lang="en-US" sz="2800" dirty="0" smtClean="0">
                <a:latin typeface="Bodoni MT Condensed" pitchFamily="18" charset="0"/>
              </a:rPr>
              <a:t> affects dogs of all ages, but most cases occur in puppies 6 to 20 weeks of age. </a:t>
            </a:r>
          </a:p>
          <a:p>
            <a:pPr>
              <a:buFont typeface="Wingdings" pitchFamily="2" charset="2"/>
              <a:buChar char="v"/>
            </a:pPr>
            <a:r>
              <a:rPr lang="en-US" sz="2800" dirty="0" smtClean="0">
                <a:latin typeface="Bodoni MT Condensed" pitchFamily="18" charset="0"/>
              </a:rPr>
              <a:t>Doberman Pinschers and </a:t>
            </a:r>
            <a:r>
              <a:rPr lang="en-US" sz="2800" dirty="0" err="1" smtClean="0">
                <a:latin typeface="Bodoni MT Condensed" pitchFamily="18" charset="0"/>
              </a:rPr>
              <a:t>Rottweilers</a:t>
            </a:r>
            <a:r>
              <a:rPr lang="en-US" sz="2800" dirty="0" smtClean="0">
                <a:latin typeface="Bodoni MT Condensed" pitchFamily="18" charset="0"/>
              </a:rPr>
              <a:t> appear to acquire the infection more readily and experience more severe symptoms. The reason for lower resistance in these breeds is unknown.</a:t>
            </a:r>
            <a:br>
              <a:rPr lang="en-US" sz="2800" dirty="0" smtClean="0">
                <a:latin typeface="Bodoni MT Condensed" pitchFamily="18" charset="0"/>
              </a:rPr>
            </a:br>
            <a:r>
              <a:rPr lang="en-US" sz="2800" dirty="0" smtClean="0">
                <a:latin typeface="Bodoni MT Condensed" pitchFamily="18" charset="0"/>
              </a:rPr>
              <a:t>	</a:t>
            </a:r>
            <a:r>
              <a:rPr lang="en-US" sz="2400" b="1" dirty="0" smtClean="0">
                <a:solidFill>
                  <a:schemeClr val="accent3">
                    <a:lumMod val="60000"/>
                    <a:lumOff val="40000"/>
                  </a:schemeClr>
                </a:solidFill>
                <a:latin typeface="Bodoni MT Condensed" pitchFamily="18" charset="0"/>
              </a:rPr>
              <a:t>&gt;</a:t>
            </a:r>
            <a:r>
              <a:rPr lang="en-US" sz="2400" dirty="0" smtClean="0">
                <a:solidFill>
                  <a:schemeClr val="accent2">
                    <a:lumMod val="60000"/>
                    <a:lumOff val="40000"/>
                  </a:schemeClr>
                </a:solidFill>
                <a:latin typeface="Bodoni MT Condensed" pitchFamily="18" charset="0"/>
              </a:rPr>
              <a:t>Other various black and tan dogs included.</a:t>
            </a:r>
            <a:endParaRPr lang="en-US" dirty="0" smtClean="0"/>
          </a:p>
          <a:p>
            <a:endParaRPr lang="en-US" dirty="0"/>
          </a:p>
        </p:txBody>
      </p:sp>
    </p:spTree>
  </p:cSld>
  <p:clrMapOvr>
    <a:masterClrMapping/>
  </p:clrMapOvr>
  <p:transition>
    <p:comb/>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dirty="0" smtClean="0">
                <a:latin typeface="Colonna MT" pitchFamily="82" charset="0"/>
              </a:rPr>
              <a:t>How is Parvovirus Spread?</a:t>
            </a:r>
            <a:endParaRPr lang="en-US" sz="5400" dirty="0">
              <a:latin typeface="Colonna MT" pitchFamily="82" charset="0"/>
            </a:endParaRPr>
          </a:p>
        </p:txBody>
      </p:sp>
      <p:sp>
        <p:nvSpPr>
          <p:cNvPr id="3" name="Content Placeholder 2"/>
          <p:cNvSpPr>
            <a:spLocks noGrp="1"/>
          </p:cNvSpPr>
          <p:nvPr>
            <p:ph idx="1"/>
          </p:nvPr>
        </p:nvSpPr>
        <p:spPr>
          <a:xfrm>
            <a:off x="457200" y="1935480"/>
            <a:ext cx="8229600" cy="4922520"/>
          </a:xfrm>
        </p:spPr>
        <p:txBody>
          <a:bodyPr>
            <a:normAutofit lnSpcReduction="10000"/>
          </a:bodyPr>
          <a:lstStyle/>
          <a:p>
            <a:pPr>
              <a:buFont typeface="Wingdings" pitchFamily="2" charset="2"/>
              <a:buChar char="v"/>
            </a:pPr>
            <a:r>
              <a:rPr lang="en-US" dirty="0" smtClean="0">
                <a:latin typeface="Bodoni MT Condensed" pitchFamily="18" charset="0"/>
              </a:rPr>
              <a:t>CPV-2 is highly contagious and is spread by direct dog-to-dog contact and contact with contaminated feces, environments or people. It is readily transmitted from place to place on the hair or feet of dogs or via contaminated cages, shoes or other objects.</a:t>
            </a:r>
          </a:p>
          <a:p>
            <a:pPr>
              <a:buNone/>
            </a:pPr>
            <a:r>
              <a:rPr lang="en-US" sz="2200" dirty="0" smtClean="0"/>
              <a:t>        </a:t>
            </a:r>
            <a:r>
              <a:rPr lang="en-US" sz="2200" b="1" dirty="0" smtClean="0"/>
              <a:t> </a:t>
            </a:r>
            <a:r>
              <a:rPr lang="en-US" sz="2200" b="1" dirty="0" smtClean="0">
                <a:solidFill>
                  <a:schemeClr val="accent3">
                    <a:lumMod val="60000"/>
                    <a:lumOff val="40000"/>
                  </a:schemeClr>
                </a:solidFill>
                <a:latin typeface="Bodoni MT Condensed" pitchFamily="18" charset="0"/>
              </a:rPr>
              <a:t>&gt; </a:t>
            </a:r>
            <a:r>
              <a:rPr lang="en-US" sz="2200" dirty="0" smtClean="0">
                <a:solidFill>
                  <a:schemeClr val="accent2">
                    <a:lumMod val="60000"/>
                    <a:lumOff val="40000"/>
                  </a:schemeClr>
                </a:solidFill>
                <a:latin typeface="Bodoni MT Condensed" pitchFamily="18" charset="0"/>
              </a:rPr>
              <a:t>The virus can also contaminate kennel surfaces, food and water bowls, collars and leashes          	and the hands and clothing of people who handle infected dogs. </a:t>
            </a:r>
          </a:p>
          <a:p>
            <a:pPr>
              <a:buFont typeface="Wingdings" pitchFamily="2" charset="2"/>
              <a:buChar char="v"/>
            </a:pPr>
            <a:r>
              <a:rPr lang="en-US" dirty="0" smtClean="0">
                <a:latin typeface="Bodoni MT Condensed" pitchFamily="18" charset="0"/>
              </a:rPr>
              <a:t>It is resistant to heat, cold, humidity, and drying, and can survive in the environment for long periods of time. Even trace amounts of feces containing parvovirus may serve as environmental reservoirs of the virus and infect other dogs that come into the infected environment.</a:t>
            </a:r>
          </a:p>
          <a:p>
            <a:pPr>
              <a:buFont typeface="Wingdings" pitchFamily="2" charset="2"/>
              <a:buChar char="v"/>
            </a:pPr>
            <a:r>
              <a:rPr lang="en-US" dirty="0" smtClean="0">
                <a:latin typeface="Bodoni MT Condensed" pitchFamily="18" charset="0"/>
              </a:rPr>
              <a:t>Can I get Parvovirus??</a:t>
            </a:r>
            <a:br>
              <a:rPr lang="en-US" dirty="0" smtClean="0">
                <a:latin typeface="Bodoni MT Condensed" pitchFamily="18" charset="0"/>
              </a:rPr>
            </a:br>
            <a:r>
              <a:rPr lang="en-US" dirty="0" smtClean="0">
                <a:latin typeface="Bodoni MT Condensed" pitchFamily="18" charset="0"/>
              </a:rPr>
              <a:t>         </a:t>
            </a:r>
            <a:r>
              <a:rPr lang="en-US" dirty="0" smtClean="0">
                <a:solidFill>
                  <a:schemeClr val="accent3">
                    <a:lumMod val="60000"/>
                    <a:lumOff val="40000"/>
                  </a:schemeClr>
                </a:solidFill>
                <a:latin typeface="Bodoni MT Condensed" pitchFamily="18" charset="0"/>
              </a:rPr>
              <a:t>&gt;</a:t>
            </a:r>
            <a:r>
              <a:rPr lang="en-US" sz="2400" b="1" dirty="0" smtClean="0">
                <a:latin typeface="Bodoni MT Condensed" pitchFamily="18" charset="0"/>
              </a:rPr>
              <a:t>There is no documented evidence to suggest that humans may become infected with CPV.</a:t>
            </a:r>
          </a:p>
          <a:p>
            <a:pPr>
              <a:buFont typeface="Wingdings" pitchFamily="2" charset="2"/>
              <a:buChar char="v"/>
            </a:pPr>
            <a:endParaRPr lang="en-US" dirty="0" smtClean="0">
              <a:latin typeface="Bodoni MT Condensed" pitchFamily="18" charset="0"/>
            </a:endParaRPr>
          </a:p>
        </p:txBody>
      </p:sp>
    </p:spTree>
  </p:cSld>
  <p:clrMapOvr>
    <a:masterClrMapping/>
  </p:clrMapOvr>
  <p:transition>
    <p:comb dir="ver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295400"/>
            <a:ext cx="6400800" cy="1219200"/>
          </a:xfrm>
        </p:spPr>
        <p:txBody>
          <a:bodyPr>
            <a:noAutofit/>
          </a:bodyPr>
          <a:lstStyle/>
          <a:p>
            <a:pPr algn="ctr"/>
            <a:r>
              <a:rPr lang="en-US" sz="5400" dirty="0" smtClean="0">
                <a:latin typeface="Colonna MT" pitchFamily="82" charset="0"/>
              </a:rPr>
              <a:t>What Should I Look For?</a:t>
            </a:r>
            <a:endParaRPr lang="en-US" sz="5400" dirty="0">
              <a:latin typeface="Colonna MT" pitchFamily="82" charset="0"/>
            </a:endParaRPr>
          </a:p>
        </p:txBody>
      </p:sp>
      <p:sp>
        <p:nvSpPr>
          <p:cNvPr id="3" name="Content Placeholder 2"/>
          <p:cNvSpPr>
            <a:spLocks noGrp="1"/>
          </p:cNvSpPr>
          <p:nvPr>
            <p:ph sz="half" idx="1"/>
          </p:nvPr>
        </p:nvSpPr>
        <p:spPr>
          <a:xfrm>
            <a:off x="457200" y="2423160"/>
            <a:ext cx="4038600" cy="4434840"/>
          </a:xfrm>
        </p:spPr>
        <p:txBody>
          <a:bodyPr>
            <a:normAutofit fontScale="77500" lnSpcReduction="20000"/>
          </a:bodyPr>
          <a:lstStyle/>
          <a:p>
            <a:pPr>
              <a:buFont typeface="Wingdings" pitchFamily="2" charset="2"/>
              <a:buChar char="v"/>
            </a:pPr>
            <a:r>
              <a:rPr lang="en-US" sz="3600" dirty="0" smtClean="0">
                <a:latin typeface="Bodoni MT Condensed" pitchFamily="18" charset="0"/>
              </a:rPr>
              <a:t>Lethargy</a:t>
            </a:r>
          </a:p>
          <a:p>
            <a:pPr>
              <a:buFont typeface="Wingdings" pitchFamily="2" charset="2"/>
              <a:buChar char="v"/>
            </a:pPr>
            <a:r>
              <a:rPr lang="en-US" sz="3600" dirty="0" smtClean="0">
                <a:latin typeface="Bodoni MT Condensed" pitchFamily="18" charset="0"/>
              </a:rPr>
              <a:t>Vomiting</a:t>
            </a:r>
          </a:p>
          <a:p>
            <a:pPr>
              <a:buFont typeface="Wingdings" pitchFamily="2" charset="2"/>
              <a:buChar char="v"/>
            </a:pPr>
            <a:r>
              <a:rPr lang="en-US" sz="3600" dirty="0" smtClean="0">
                <a:latin typeface="Bodoni MT Condensed" pitchFamily="18" charset="0"/>
              </a:rPr>
              <a:t>Fever</a:t>
            </a:r>
          </a:p>
          <a:p>
            <a:pPr>
              <a:buFont typeface="Wingdings" pitchFamily="2" charset="2"/>
              <a:buChar char="v"/>
            </a:pPr>
            <a:r>
              <a:rPr lang="en-US" sz="3600" dirty="0" smtClean="0">
                <a:latin typeface="Bodoni MT Condensed" pitchFamily="18" charset="0"/>
              </a:rPr>
              <a:t>Diarrhea (bloody/mucus)</a:t>
            </a:r>
          </a:p>
          <a:p>
            <a:pPr>
              <a:buFont typeface="Wingdings" pitchFamily="2" charset="2"/>
              <a:buChar char="v"/>
            </a:pPr>
            <a:r>
              <a:rPr lang="en-US" sz="3600" dirty="0" smtClean="0">
                <a:latin typeface="Bodoni MT Condensed" pitchFamily="18" charset="0"/>
              </a:rPr>
              <a:t>Dehydration</a:t>
            </a:r>
          </a:p>
          <a:p>
            <a:pPr>
              <a:buFont typeface="Wingdings" pitchFamily="2" charset="2"/>
              <a:buChar char="v"/>
            </a:pPr>
            <a:r>
              <a:rPr lang="en-US" sz="3600" dirty="0" smtClean="0">
                <a:latin typeface="Bodoni MT Condensed" pitchFamily="18" charset="0"/>
              </a:rPr>
              <a:t>Anemia</a:t>
            </a:r>
          </a:p>
          <a:p>
            <a:pPr>
              <a:buFont typeface="Wingdings" pitchFamily="2" charset="2"/>
              <a:buChar char="v"/>
            </a:pPr>
            <a:r>
              <a:rPr lang="en-US" sz="3600" dirty="0" err="1" smtClean="0">
                <a:latin typeface="Bodoni MT Condensed" pitchFamily="18" charset="0"/>
              </a:rPr>
              <a:t>Endotoxemia</a:t>
            </a:r>
            <a:endParaRPr lang="en-US" sz="3600" dirty="0" smtClean="0">
              <a:latin typeface="Bodoni MT Condensed" pitchFamily="18" charset="0"/>
            </a:endParaRPr>
          </a:p>
          <a:p>
            <a:pPr>
              <a:buFont typeface="Wingdings" pitchFamily="2" charset="2"/>
              <a:buChar char="v"/>
            </a:pPr>
            <a:r>
              <a:rPr lang="en-US" sz="3600" dirty="0" err="1" smtClean="0">
                <a:latin typeface="Bodoni MT Condensed" pitchFamily="18" charset="0"/>
              </a:rPr>
              <a:t>Intussusception</a:t>
            </a:r>
            <a:r>
              <a:rPr lang="en-US" sz="3600" dirty="0" smtClean="0">
                <a:latin typeface="Bodoni MT Condensed" pitchFamily="18" charset="0"/>
              </a:rPr>
              <a:t> (in some cases)</a:t>
            </a:r>
          </a:p>
          <a:p>
            <a:pPr>
              <a:buFont typeface="Wingdings" pitchFamily="2" charset="2"/>
              <a:buChar char="v"/>
            </a:pPr>
            <a:r>
              <a:rPr lang="en-US" sz="3600" dirty="0" smtClean="0">
                <a:latin typeface="Bodoni MT Condensed" pitchFamily="18" charset="0"/>
              </a:rPr>
              <a:t>Death</a:t>
            </a:r>
            <a:r>
              <a:rPr lang="en-US" dirty="0" smtClean="0"/>
              <a:t/>
            </a:r>
            <a:br>
              <a:rPr lang="en-US" dirty="0" smtClean="0"/>
            </a:br>
            <a:r>
              <a:rPr lang="en-US" dirty="0" smtClean="0"/>
              <a:t/>
            </a:r>
            <a:br>
              <a:rPr lang="en-US" dirty="0" smtClean="0"/>
            </a:br>
            <a:endParaRPr lang="en-US" dirty="0"/>
          </a:p>
        </p:txBody>
      </p:sp>
      <p:sp>
        <p:nvSpPr>
          <p:cNvPr id="5" name="Content Placeholder 4"/>
          <p:cNvSpPr>
            <a:spLocks noGrp="1"/>
          </p:cNvSpPr>
          <p:nvPr>
            <p:ph sz="half" idx="2"/>
          </p:nvPr>
        </p:nvSpPr>
        <p:spPr>
          <a:xfrm>
            <a:off x="4419600" y="2423160"/>
            <a:ext cx="4038600" cy="4434840"/>
          </a:xfrm>
        </p:spPr>
        <p:txBody>
          <a:bodyPr>
            <a:normAutofit fontScale="77500" lnSpcReduction="20000"/>
          </a:bodyPr>
          <a:lstStyle/>
          <a:p>
            <a:pPr>
              <a:buFont typeface="Wingdings" pitchFamily="2" charset="2"/>
              <a:buChar char="Ø"/>
            </a:pPr>
            <a:r>
              <a:rPr lang="en-US" sz="3300" dirty="0" smtClean="0">
                <a:latin typeface="Bodoni MT Condensed" pitchFamily="18" charset="0"/>
              </a:rPr>
              <a:t>Dehydration can lead to critically affected electrolyte balance.</a:t>
            </a:r>
          </a:p>
          <a:p>
            <a:pPr>
              <a:buFont typeface="Wingdings" pitchFamily="2" charset="2"/>
              <a:buChar char="Ø"/>
            </a:pPr>
            <a:r>
              <a:rPr lang="en-US" sz="3300" dirty="0" smtClean="0">
                <a:latin typeface="Bodoni MT Condensed" pitchFamily="18" charset="0"/>
              </a:rPr>
              <a:t>Because intestinal lining is being compromised, blood and proteins leaking into intestines will cause anemia.</a:t>
            </a:r>
          </a:p>
          <a:p>
            <a:pPr>
              <a:buFont typeface="Wingdings" pitchFamily="2" charset="2"/>
              <a:buChar char="Ø"/>
            </a:pPr>
            <a:r>
              <a:rPr lang="en-US" sz="3300" dirty="0" err="1" smtClean="0">
                <a:latin typeface="Bodoni MT Condensed" pitchFamily="18" charset="0"/>
              </a:rPr>
              <a:t>Endotoxins</a:t>
            </a:r>
            <a:r>
              <a:rPr lang="en-US" sz="3300" dirty="0" smtClean="0">
                <a:latin typeface="Bodoni MT Condensed" pitchFamily="18" charset="0"/>
              </a:rPr>
              <a:t> escaping into the bloodstream will result in </a:t>
            </a:r>
            <a:r>
              <a:rPr lang="en-US" sz="3300" dirty="0" err="1" smtClean="0">
                <a:latin typeface="Bodoni MT Condensed" pitchFamily="18" charset="0"/>
              </a:rPr>
              <a:t>Endotoxemia</a:t>
            </a:r>
            <a:r>
              <a:rPr lang="en-US" sz="3300" dirty="0" smtClean="0"/>
              <a:t>. </a:t>
            </a:r>
          </a:p>
          <a:p>
            <a:pPr>
              <a:buFont typeface="Wingdings" pitchFamily="2" charset="2"/>
              <a:buChar char="Ø"/>
            </a:pPr>
            <a:r>
              <a:rPr lang="en-US" sz="3300" dirty="0" smtClean="0">
                <a:latin typeface="Bodoni MT Condensed" pitchFamily="18" charset="0"/>
              </a:rPr>
              <a:t>Most deaths from parvovirus occur within 48 to 72 hours following the onset of clinical signs.</a:t>
            </a:r>
            <a:endParaRPr lang="en-US" sz="3300" dirty="0">
              <a:latin typeface="Bodoni MT Condensed" pitchFamily="18" charset="0"/>
            </a:endParaRPr>
          </a:p>
        </p:txBody>
      </p:sp>
      <p:pic>
        <p:nvPicPr>
          <p:cNvPr id="10242" name="Picture 2" descr="http://a3.sphotos.ak.fbcdn.net/hphotos-ak-snc3/13835_1281379912083_1157629526_871089_3499270_n.jpg"/>
          <p:cNvPicPr>
            <a:picLocks noChangeAspect="1" noChangeArrowheads="1"/>
          </p:cNvPicPr>
          <p:nvPr/>
        </p:nvPicPr>
        <p:blipFill>
          <a:blip r:embed="rId2" cstate="print"/>
          <a:srcRect/>
          <a:stretch>
            <a:fillRect/>
          </a:stretch>
        </p:blipFill>
        <p:spPr bwMode="auto">
          <a:xfrm>
            <a:off x="5867400" y="0"/>
            <a:ext cx="3276600" cy="2457451"/>
          </a:xfrm>
          <a:prstGeom prst="rect">
            <a:avLst/>
          </a:prstGeom>
          <a:noFill/>
        </p:spPr>
      </p:pic>
    </p:spTree>
  </p:cSld>
  <p:clrMapOvr>
    <a:masterClrMapping/>
  </p:clrMapOvr>
  <p:transition>
    <p:randomBa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dirty="0" smtClean="0">
                <a:latin typeface="Colonna MT" pitchFamily="82" charset="0"/>
              </a:rPr>
              <a:t>      Diagnostic Tests:</a:t>
            </a:r>
            <a:endParaRPr lang="en-US" sz="6000" dirty="0">
              <a:latin typeface="Colonna MT" pitchFamily="82" charset="0"/>
            </a:endParaRPr>
          </a:p>
        </p:txBody>
      </p:sp>
      <p:sp>
        <p:nvSpPr>
          <p:cNvPr id="3" name="Content Placeholder 2"/>
          <p:cNvSpPr>
            <a:spLocks noGrp="1"/>
          </p:cNvSpPr>
          <p:nvPr>
            <p:ph idx="1"/>
          </p:nvPr>
        </p:nvSpPr>
        <p:spPr/>
        <p:txBody>
          <a:bodyPr>
            <a:normAutofit fontScale="77500" lnSpcReduction="20000"/>
          </a:bodyPr>
          <a:lstStyle/>
          <a:p>
            <a:pPr>
              <a:buFont typeface="Wingdings" pitchFamily="2" charset="2"/>
              <a:buChar char="v"/>
            </a:pPr>
            <a:r>
              <a:rPr lang="en-US" sz="3100" dirty="0" smtClean="0">
                <a:latin typeface="Bodoni MT Condensed" pitchFamily="18" charset="0"/>
              </a:rPr>
              <a:t>The Enzyme Linked </a:t>
            </a:r>
            <a:r>
              <a:rPr lang="en-US" sz="3100" dirty="0" err="1" smtClean="0">
                <a:latin typeface="Bodoni MT Condensed" pitchFamily="18" charset="0"/>
              </a:rPr>
              <a:t>ImmunoSorbent</a:t>
            </a:r>
            <a:r>
              <a:rPr lang="en-US" sz="3100" dirty="0" smtClean="0">
                <a:latin typeface="Bodoni MT Condensed" pitchFamily="18" charset="0"/>
              </a:rPr>
              <a:t> Assay (ELISA) test has become a common test for parvovirus. The ELISA test kit is used to detect parvovirus in a dog's stools, and is performed in the vet's office in about 15 minutes. Because this test is not 100% sensitive or specific, your veterinarian may recommend additional tests and blood work.</a:t>
            </a:r>
          </a:p>
          <a:p>
            <a:pPr>
              <a:buFont typeface="Wingdings" pitchFamily="2" charset="2"/>
              <a:buChar char="v"/>
            </a:pPr>
            <a:r>
              <a:rPr lang="en-US" sz="3100" dirty="0" smtClean="0">
                <a:latin typeface="Bodoni MT Condensed" pitchFamily="18" charset="0"/>
              </a:rPr>
              <a:t> </a:t>
            </a:r>
            <a:r>
              <a:rPr lang="en-US" sz="3100" dirty="0" smtClean="0">
                <a:latin typeface="Bodoni MT Condensed" pitchFamily="18" charset="0"/>
              </a:rPr>
              <a:t>PCR (polymerase chain reaction) </a:t>
            </a:r>
            <a:r>
              <a:rPr lang="en-US" sz="3100" dirty="0" smtClean="0">
                <a:latin typeface="Bodoni MT Condensed" pitchFamily="18" charset="0"/>
              </a:rPr>
              <a:t>testing has been shown to be a very effective and sensitive way to detect canine parvovirus. Dogs that have been experimentally exposed to </a:t>
            </a:r>
            <a:r>
              <a:rPr lang="en-US" sz="3100" dirty="0" err="1" smtClean="0">
                <a:latin typeface="Bodoni MT Condensed" pitchFamily="18" charset="0"/>
              </a:rPr>
              <a:t>parvo</a:t>
            </a:r>
            <a:r>
              <a:rPr lang="en-US" sz="3100" dirty="0" smtClean="0">
                <a:latin typeface="Bodoni MT Condensed" pitchFamily="18" charset="0"/>
              </a:rPr>
              <a:t> had positive fecal PCR results from day three to day fourteen after exposure. This gives you a much bigger window of opportunity to diagnose the virus. The PCR test will also find the presence of fecal </a:t>
            </a:r>
            <a:r>
              <a:rPr lang="en-US" sz="3100" dirty="0" err="1" smtClean="0">
                <a:latin typeface="Bodoni MT Condensed" pitchFamily="18" charset="0"/>
              </a:rPr>
              <a:t>parvo</a:t>
            </a:r>
            <a:r>
              <a:rPr lang="en-US" sz="3100" dirty="0" smtClean="0">
                <a:latin typeface="Bodoni MT Condensed" pitchFamily="18" charset="0"/>
              </a:rPr>
              <a:t> DNA even when an antigen test (ELISA) showed a negative result. </a:t>
            </a:r>
            <a:r>
              <a:rPr lang="en-US" sz="2400" dirty="0" smtClean="0">
                <a:latin typeface="Bodoni MT Condensed" pitchFamily="18" charset="0"/>
              </a:rPr>
              <a:t/>
            </a:r>
            <a:br>
              <a:rPr lang="en-US" sz="2400" dirty="0" smtClean="0">
                <a:latin typeface="Bodoni MT Condensed" pitchFamily="18" charset="0"/>
              </a:rPr>
            </a:br>
            <a:r>
              <a:rPr lang="en-US" sz="2400" dirty="0" smtClean="0">
                <a:latin typeface="Bodoni MT Condensed" pitchFamily="18" charset="0"/>
              </a:rPr>
              <a:t>	</a:t>
            </a:r>
            <a:r>
              <a:rPr lang="en-US" sz="2200" b="1" dirty="0" smtClean="0">
                <a:solidFill>
                  <a:schemeClr val="accent3">
                    <a:lumMod val="60000"/>
                    <a:lumOff val="40000"/>
                  </a:schemeClr>
                </a:solidFill>
                <a:latin typeface="Bodoni MT Condensed" pitchFamily="18" charset="0"/>
              </a:rPr>
              <a:t>&gt;</a:t>
            </a:r>
            <a:r>
              <a:rPr lang="en-US" dirty="0" smtClean="0"/>
              <a:t> </a:t>
            </a:r>
            <a:r>
              <a:rPr lang="en-US" dirty="0" smtClean="0">
                <a:solidFill>
                  <a:schemeClr val="accent2">
                    <a:lumMod val="60000"/>
                    <a:lumOff val="40000"/>
                  </a:schemeClr>
                </a:solidFill>
                <a:latin typeface="Bodoni MT Condensed" pitchFamily="18" charset="0"/>
              </a:rPr>
              <a:t>Real-time PCR is the newest technology using a minor groove binder (MGB) probe assay to specifically identify CPV-2 vaccine strains and field strain types (2a, 2b, and 2c).  It is based on the </a:t>
            </a:r>
            <a:r>
              <a:rPr lang="en-US" dirty="0" err="1" smtClean="0">
                <a:solidFill>
                  <a:schemeClr val="accent2">
                    <a:lumMod val="60000"/>
                    <a:lumOff val="40000"/>
                  </a:schemeClr>
                </a:solidFill>
                <a:latin typeface="Bodoni MT Condensed" pitchFamily="18" charset="0"/>
              </a:rPr>
              <a:t>TaqMan</a:t>
            </a:r>
            <a:r>
              <a:rPr lang="en-US" dirty="0" smtClean="0">
                <a:solidFill>
                  <a:schemeClr val="accent2">
                    <a:lumMod val="60000"/>
                    <a:lumOff val="40000"/>
                  </a:schemeClr>
                </a:solidFill>
                <a:latin typeface="Bodoni MT Condensed" pitchFamily="18" charset="0"/>
              </a:rPr>
              <a:t> technology, and this real-time PCR has been proven to be even more specific, sensitive, and reproducible than other conventional methods such as:  </a:t>
            </a:r>
            <a:r>
              <a:rPr lang="en-US" dirty="0" err="1" smtClean="0">
                <a:solidFill>
                  <a:schemeClr val="accent2">
                    <a:lumMod val="60000"/>
                    <a:lumOff val="40000"/>
                  </a:schemeClr>
                </a:solidFill>
                <a:latin typeface="Bodoni MT Condensed" pitchFamily="18" charset="0"/>
              </a:rPr>
              <a:t>hemagglutination</a:t>
            </a:r>
            <a:r>
              <a:rPr lang="en-US" dirty="0" smtClean="0">
                <a:solidFill>
                  <a:schemeClr val="accent2">
                    <a:lumMod val="60000"/>
                    <a:lumOff val="40000"/>
                  </a:schemeClr>
                </a:solidFill>
                <a:latin typeface="Bodoni MT Condensed" pitchFamily="18" charset="0"/>
              </a:rPr>
              <a:t> assays, </a:t>
            </a:r>
            <a:r>
              <a:rPr lang="en-US" dirty="0" err="1" smtClean="0">
                <a:solidFill>
                  <a:schemeClr val="accent2">
                    <a:lumMod val="60000"/>
                    <a:lumOff val="40000"/>
                  </a:schemeClr>
                </a:solidFill>
                <a:latin typeface="Bodoni MT Condensed" pitchFamily="18" charset="0"/>
              </a:rPr>
              <a:t>immunochromatographic</a:t>
            </a:r>
            <a:r>
              <a:rPr lang="en-US" dirty="0" smtClean="0">
                <a:solidFill>
                  <a:schemeClr val="accent2">
                    <a:lumMod val="60000"/>
                    <a:lumOff val="40000"/>
                  </a:schemeClr>
                </a:solidFill>
                <a:latin typeface="Bodoni MT Condensed" pitchFamily="18" charset="0"/>
              </a:rPr>
              <a:t> tests, viral isolation, and even gel-based PCR</a:t>
            </a:r>
            <a:endParaRPr lang="en-US" dirty="0">
              <a:solidFill>
                <a:schemeClr val="accent2">
                  <a:lumMod val="60000"/>
                  <a:lumOff val="40000"/>
                </a:schemeClr>
              </a:solidFill>
              <a:latin typeface="Bodoni MT Condensed" pitchFamily="18" charset="0"/>
            </a:endParaRPr>
          </a:p>
        </p:txBody>
      </p:sp>
    </p:spTree>
  </p:cSld>
  <p:clrMapOvr>
    <a:masterClrMapping/>
  </p:clrMapOvr>
  <p:transition>
    <p:wheel spokes="8"/>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5867400" cy="1143000"/>
          </a:xfrm>
        </p:spPr>
        <p:txBody>
          <a:bodyPr>
            <a:normAutofit/>
          </a:bodyPr>
          <a:lstStyle/>
          <a:p>
            <a:r>
              <a:rPr lang="en-US" sz="4000" dirty="0" smtClean="0">
                <a:latin typeface="Colonna MT" pitchFamily="82" charset="0"/>
              </a:rPr>
              <a:t>Recommended Treatment:</a:t>
            </a:r>
            <a:endParaRPr lang="en-US" sz="4000" dirty="0">
              <a:latin typeface="Colonna MT" pitchFamily="82" charset="0"/>
            </a:endParaRPr>
          </a:p>
        </p:txBody>
      </p:sp>
      <p:sp>
        <p:nvSpPr>
          <p:cNvPr id="5" name="Text Placeholder 4"/>
          <p:cNvSpPr>
            <a:spLocks noGrp="1"/>
          </p:cNvSpPr>
          <p:nvPr>
            <p:ph idx="1"/>
          </p:nvPr>
        </p:nvSpPr>
        <p:spPr>
          <a:xfrm>
            <a:off x="457200" y="1600200"/>
            <a:ext cx="5257800" cy="5257800"/>
          </a:xfrm>
        </p:spPr>
        <p:txBody>
          <a:bodyPr>
            <a:normAutofit fontScale="85000" lnSpcReduction="20000"/>
          </a:bodyPr>
          <a:lstStyle/>
          <a:p>
            <a:pPr>
              <a:buFont typeface="Wingdings" pitchFamily="2" charset="2"/>
              <a:buChar char="v"/>
            </a:pPr>
            <a:r>
              <a:rPr lang="en-US" dirty="0" smtClean="0">
                <a:latin typeface="Bodoni MT Condensed" pitchFamily="18" charset="0"/>
              </a:rPr>
              <a:t>In all but the most mild cases, hospitalization is essential to correct dehydration and electrolyte imbalances. Intravenous fluids and medications to control vomiting and diarrhea are often required. More severe cases may require blood plasma transfusions and other intensive care. </a:t>
            </a:r>
          </a:p>
          <a:p>
            <a:pPr>
              <a:buFont typeface="Wingdings" pitchFamily="2" charset="2"/>
              <a:buChar char="v"/>
            </a:pPr>
            <a:r>
              <a:rPr lang="en-US" dirty="0" smtClean="0">
                <a:latin typeface="Bodoni MT Condensed" pitchFamily="18" charset="0"/>
              </a:rPr>
              <a:t>No specific drug is available that will kill the virus in infected dogs, and treatment is intended to support the dog’s body systems until the dog’s immune system can fight off the viral infection. Treatment should be started immediately and consists primarily of efforts to combat dehydration by replacing electrolyte and fluid losses, controlling vomiting and diarrhea, and preventing secondary infections. </a:t>
            </a:r>
          </a:p>
          <a:p>
            <a:pPr>
              <a:buFont typeface="Wingdings" pitchFamily="2" charset="2"/>
              <a:buChar char="v"/>
            </a:pPr>
            <a:r>
              <a:rPr lang="en-US" dirty="0" smtClean="0">
                <a:latin typeface="Bodoni MT Condensed" pitchFamily="18" charset="0"/>
              </a:rPr>
              <a:t>Sick dogs should be kept warm and receive good nursing care. When a dog develops </a:t>
            </a:r>
            <a:r>
              <a:rPr lang="en-US" dirty="0" err="1" smtClean="0">
                <a:latin typeface="Bodoni MT Condensed" pitchFamily="18" charset="0"/>
              </a:rPr>
              <a:t>parvo</a:t>
            </a:r>
            <a:r>
              <a:rPr lang="en-US" dirty="0" smtClean="0">
                <a:latin typeface="Bodoni MT Condensed" pitchFamily="18" charset="0"/>
              </a:rPr>
              <a:t>, treatment can be very expensive, and the dog may die despite aggressive treatment. Early recognition and aggressive treatment are very important in successful outcomes.</a:t>
            </a:r>
            <a:endParaRPr lang="en-US" dirty="0">
              <a:latin typeface="Bodoni MT Condensed" pitchFamily="18" charset="0"/>
            </a:endParaRPr>
          </a:p>
        </p:txBody>
      </p:sp>
      <p:pic>
        <p:nvPicPr>
          <p:cNvPr id="8194" name="Picture 2" descr="http://foofypickle.com/wp-content/uploads/2011/03/dog-doctor.jpg"/>
          <p:cNvPicPr>
            <a:picLocks noChangeAspect="1" noChangeArrowheads="1"/>
          </p:cNvPicPr>
          <p:nvPr/>
        </p:nvPicPr>
        <p:blipFill>
          <a:blip r:embed="rId2" cstate="print"/>
          <a:srcRect/>
          <a:stretch>
            <a:fillRect/>
          </a:stretch>
        </p:blipFill>
        <p:spPr bwMode="auto">
          <a:xfrm rot="1135907">
            <a:off x="6737411" y="189328"/>
            <a:ext cx="1556334" cy="2334501"/>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pic>
        <p:nvPicPr>
          <p:cNvPr id="8196" name="Picture 4" descr="http://www.cesarsway.com/images/news/dog-doctor.jpg"/>
          <p:cNvPicPr>
            <a:picLocks noChangeAspect="1" noChangeArrowheads="1"/>
          </p:cNvPicPr>
          <p:nvPr/>
        </p:nvPicPr>
        <p:blipFill>
          <a:blip r:embed="rId3" cstate="print"/>
          <a:srcRect/>
          <a:stretch>
            <a:fillRect/>
          </a:stretch>
        </p:blipFill>
        <p:spPr bwMode="auto">
          <a:xfrm rot="472071">
            <a:off x="6373915" y="4739439"/>
            <a:ext cx="2143125" cy="1981201"/>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pic>
        <p:nvPicPr>
          <p:cNvPr id="8198" name="Picture 6" descr="http://lcah.homestead.com/Doggy_Doctor.jpg"/>
          <p:cNvPicPr>
            <a:picLocks noChangeAspect="1" noChangeArrowheads="1"/>
          </p:cNvPicPr>
          <p:nvPr/>
        </p:nvPicPr>
        <p:blipFill>
          <a:blip r:embed="rId4" cstate="print"/>
          <a:srcRect/>
          <a:stretch>
            <a:fillRect/>
          </a:stretch>
        </p:blipFill>
        <p:spPr bwMode="auto">
          <a:xfrm rot="20872927">
            <a:off x="6605952" y="2621329"/>
            <a:ext cx="1238250" cy="2085976"/>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cSld>
  <p:clrMapOvr>
    <a:masterClrMapping/>
  </p:clrMapOvr>
  <p:transition>
    <p:randomBar dir="vert"/>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00600" y="838200"/>
            <a:ext cx="3352800" cy="1143000"/>
          </a:xfrm>
        </p:spPr>
        <p:txBody>
          <a:bodyPr>
            <a:normAutofit/>
          </a:bodyPr>
          <a:lstStyle/>
          <a:p>
            <a:r>
              <a:rPr lang="en-US" sz="6000" dirty="0" smtClean="0">
                <a:latin typeface="Colonna MT" pitchFamily="82" charset="0"/>
              </a:rPr>
              <a:t>Prognosis:</a:t>
            </a:r>
            <a:endParaRPr lang="en-US" sz="6000" dirty="0">
              <a:latin typeface="Colonna MT" pitchFamily="82" charset="0"/>
            </a:endParaRPr>
          </a:p>
        </p:txBody>
      </p:sp>
      <p:sp>
        <p:nvSpPr>
          <p:cNvPr id="3" name="Content Placeholder 2"/>
          <p:cNvSpPr>
            <a:spLocks noGrp="1"/>
          </p:cNvSpPr>
          <p:nvPr>
            <p:ph idx="1"/>
          </p:nvPr>
        </p:nvSpPr>
        <p:spPr/>
        <p:txBody>
          <a:bodyPr>
            <a:normAutofit/>
          </a:bodyPr>
          <a:lstStyle/>
          <a:p>
            <a:pPr>
              <a:buFont typeface="Wingdings" pitchFamily="2" charset="2"/>
              <a:buChar char="v"/>
            </a:pPr>
            <a:r>
              <a:rPr lang="en-US" dirty="0" smtClean="0">
                <a:latin typeface="Bodoni MT Condensed" pitchFamily="18" charset="0"/>
              </a:rPr>
              <a:t>For dogs that receive prompt medical treatment and survive acute infection, the prognosis usually is good. Severe infection often has a poor outcome. Puppies that survive CPV-2 infection usually do so within 7 days, but the younger the pups are when they succumb to the disease the poorer the prognosis.</a:t>
            </a:r>
            <a:br>
              <a:rPr lang="en-US" dirty="0" smtClean="0">
                <a:latin typeface="Bodoni MT Condensed" pitchFamily="18" charset="0"/>
              </a:rPr>
            </a:br>
            <a:r>
              <a:rPr lang="en-US" dirty="0" smtClean="0">
                <a:latin typeface="Bodoni MT Condensed" pitchFamily="18" charset="0"/>
              </a:rPr>
              <a:t>	     </a:t>
            </a:r>
            <a:r>
              <a:rPr lang="en-US" sz="2400" b="1" dirty="0" smtClean="0">
                <a:solidFill>
                  <a:schemeClr val="accent3">
                    <a:lumMod val="60000"/>
                    <a:lumOff val="40000"/>
                  </a:schemeClr>
                </a:solidFill>
                <a:latin typeface="Bodoni MT Condensed" pitchFamily="18" charset="0"/>
              </a:rPr>
              <a:t>&gt; </a:t>
            </a:r>
            <a:r>
              <a:rPr lang="en-US" sz="2000" dirty="0" smtClean="0">
                <a:solidFill>
                  <a:schemeClr val="accent2">
                    <a:lumMod val="60000"/>
                    <a:lumOff val="40000"/>
                  </a:schemeClr>
                </a:solidFill>
                <a:latin typeface="Bodoni MT Condensed" pitchFamily="18" charset="0"/>
              </a:rPr>
              <a:t>Following CPV infection, dogs may be contagious for up to 2 months.</a:t>
            </a:r>
            <a:endParaRPr lang="en-US" dirty="0" smtClean="0">
              <a:latin typeface="Bodoni MT Condensed" pitchFamily="18" charset="0"/>
            </a:endParaRPr>
          </a:p>
          <a:p>
            <a:pPr>
              <a:buFont typeface="Wingdings" pitchFamily="2" charset="2"/>
              <a:buChar char="v"/>
            </a:pPr>
            <a:r>
              <a:rPr lang="en-US" dirty="0" smtClean="0">
                <a:latin typeface="Bodoni MT Condensed" pitchFamily="18" charset="0"/>
              </a:rPr>
              <a:t>Mortality is high in cardiac CPV and is about 10% in the more common, intestinal CPV. </a:t>
            </a:r>
          </a:p>
          <a:p>
            <a:pPr>
              <a:buFont typeface="Wingdings" pitchFamily="2" charset="2"/>
              <a:buChar char="v"/>
            </a:pPr>
            <a:r>
              <a:rPr lang="en-US" dirty="0" smtClean="0">
                <a:latin typeface="Bodoni MT Condensed" pitchFamily="18" charset="0"/>
              </a:rPr>
              <a:t>The outcome depends upon the virulence of the specific strain of parvovirus, the age and immune status of the dog, and how quickly the treatment is started. Most puppies who are under good veterinary care recover without complications</a:t>
            </a:r>
            <a:r>
              <a:rPr lang="en-US" dirty="0" smtClean="0">
                <a:latin typeface="Bodoni MT Condensed" pitchFamily="18" charset="0"/>
              </a:rPr>
              <a:t>.</a:t>
            </a:r>
            <a:endParaRPr lang="en-US" dirty="0" smtClean="0">
              <a:latin typeface="Bodoni MT Condensed" pitchFamily="18" charset="0"/>
            </a:endParaRPr>
          </a:p>
          <a:p>
            <a:pPr>
              <a:buFont typeface="Wingdings" pitchFamily="2" charset="2"/>
              <a:buChar char="v"/>
            </a:pPr>
            <a:endParaRPr lang="en-US" dirty="0" smtClean="0">
              <a:latin typeface="Bodoni MT Condensed" pitchFamily="18" charset="0"/>
            </a:endParaRPr>
          </a:p>
        </p:txBody>
      </p:sp>
    </p:spTree>
  </p:cSld>
  <p:clrMapOvr>
    <a:masterClrMapping/>
  </p:clrMapOvr>
  <p:transition>
    <p:checker dir="vert"/>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576</TotalTime>
  <Words>1023</Words>
  <Application>Microsoft Office PowerPoint</Application>
  <PresentationFormat>On-screen Show (4:3)</PresentationFormat>
  <Paragraphs>74</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Flow</vt:lpstr>
      <vt:lpstr>Canine Parvovirus CPV. CPV2. CPV2a. CPV2b. CPV2c.   </vt:lpstr>
      <vt:lpstr>                 History:</vt:lpstr>
      <vt:lpstr>            Etiology/Cause:</vt:lpstr>
      <vt:lpstr>Signalment:</vt:lpstr>
      <vt:lpstr>How is Parvovirus Spread?</vt:lpstr>
      <vt:lpstr>What Should I Look For?</vt:lpstr>
      <vt:lpstr>      Diagnostic Tests:</vt:lpstr>
      <vt:lpstr>Recommended Treatment:</vt:lpstr>
      <vt:lpstr>Prognosis:</vt:lpstr>
      <vt:lpstr> Pathologic    Lesions : </vt:lpstr>
      <vt:lpstr>Pathologic Lesions cont.</vt:lpstr>
      <vt:lpstr>   Pathologic Lesions            cont.</vt:lpstr>
      <vt:lpstr>Pathologic Lesions cont.</vt:lpstr>
      <vt:lpstr>How Can I Protect My Dog?</vt:lpstr>
      <vt:lpstr>Client Education:</vt:lpstr>
      <vt:lpstr>                      References: </vt:lpstr>
    </vt:vector>
  </TitlesOfParts>
  <Company>Bradford Schools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Canine Parvovirus</dc:title>
  <dc:creator>Bradford Schools</dc:creator>
  <cp:lastModifiedBy>Katie</cp:lastModifiedBy>
  <cp:revision>60</cp:revision>
  <dcterms:created xsi:type="dcterms:W3CDTF">2011-07-11T16:54:55Z</dcterms:created>
  <dcterms:modified xsi:type="dcterms:W3CDTF">2011-07-18T18:21:37Z</dcterms:modified>
</cp:coreProperties>
</file>