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2" r:id="rId6"/>
    <p:sldId id="261" r:id="rId7"/>
    <p:sldId id="274" r:id="rId8"/>
    <p:sldId id="273" r:id="rId9"/>
    <p:sldId id="260" r:id="rId10"/>
    <p:sldId id="267" r:id="rId11"/>
    <p:sldId id="271" r:id="rId12"/>
    <p:sldId id="262" r:id="rId13"/>
    <p:sldId id="264" r:id="rId14"/>
    <p:sldId id="265" r:id="rId15"/>
    <p:sldId id="266" r:id="rId16"/>
    <p:sldId id="268" r:id="rId17"/>
    <p:sldId id="269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EDED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B194-F0C6-C648-ABF7-C092C77DED14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E96A7-956F-964C-A944-8417FEFCE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392D-ECD0-F442-ABEE-7119325BF067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84268-D5EC-9B42-B03D-9EB6B201F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84268-D5EC-9B42-B03D-9EB6B201FB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84268-D5EC-9B42-B03D-9EB6B201FB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84268-D5EC-9B42-B03D-9EB6B201FB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926B-A6FF-D54B-8D86-3FF181AD301F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2B01-B2C7-884C-B164-DF7218BE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sph.iastate.edu/" TargetMode="External"/><Relationship Id="rId2" Type="http://schemas.openxmlformats.org/officeDocument/2006/relationships/hyperlink" Target="http://www.cdc.gov/niosh/topics/tick-bor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t.uga.edu/vpp/clerk/oti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msf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6562" y="0"/>
            <a:ext cx="8186818" cy="6326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485" y="6141511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 Kim Wright Thursday, July 21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Pathologic Lesions of RMSF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50410"/>
          </a:xfrm>
        </p:spPr>
        <p:txBody>
          <a:bodyPr>
            <a:normAutofit/>
          </a:bodyPr>
          <a:lstStyle/>
          <a:p>
            <a:r>
              <a:rPr lang="en-US" dirty="0" smtClean="0"/>
              <a:t>Ocular lesions resulting from </a:t>
            </a:r>
            <a:r>
              <a:rPr lang="en-US" dirty="0" err="1" smtClean="0"/>
              <a:t>vasculitis</a:t>
            </a:r>
            <a:r>
              <a:rPr lang="en-US" dirty="0" smtClean="0"/>
              <a:t> and hemorrhage</a:t>
            </a:r>
          </a:p>
          <a:p>
            <a:pPr lvl="1"/>
            <a:r>
              <a:rPr lang="en-US" dirty="0" smtClean="0"/>
              <a:t>Most common is retinal hemorrhage  </a:t>
            </a:r>
          </a:p>
          <a:p>
            <a:r>
              <a:rPr lang="en-US" dirty="0" err="1" smtClean="0"/>
              <a:t>Petechia</a:t>
            </a:r>
            <a:r>
              <a:rPr lang="en-US" dirty="0" smtClean="0"/>
              <a:t> </a:t>
            </a:r>
            <a:r>
              <a:rPr lang="en-US" dirty="0" smtClean="0"/>
              <a:t>in various organs including the brain, heart, testes, and lymph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Characteristic rash in humans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952" y="4622942"/>
            <a:ext cx="2988945" cy="204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3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Transmission to Humans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400" y="1600200"/>
            <a:ext cx="5019210" cy="50776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Rocky Mountain Spotted Fever is a </a:t>
            </a:r>
            <a:r>
              <a:rPr lang="en-US" dirty="0" err="1" smtClean="0"/>
              <a:t>zoonotic</a:t>
            </a:r>
            <a:r>
              <a:rPr lang="en-US" dirty="0" smtClean="0"/>
              <a:t> disease.</a:t>
            </a:r>
          </a:p>
          <a:p>
            <a:r>
              <a:rPr lang="en-US" dirty="0" smtClean="0"/>
              <a:t>It infects humans the same way that it does animals: through the saliva of an infected tick.</a:t>
            </a:r>
          </a:p>
          <a:p>
            <a:r>
              <a:rPr lang="en-US" dirty="0" smtClean="0"/>
              <a:t>It can also be transmitted by crushing an infected tick and being exposed to its tissues, fluid, or feces through breaks in the skin. </a:t>
            </a:r>
          </a:p>
          <a:p>
            <a:r>
              <a:rPr lang="en-US" dirty="0" smtClean="0"/>
              <a:t>Dogs and humans are the only mammals that show clinical signs or symptoms of infection.</a:t>
            </a:r>
          </a:p>
          <a:p>
            <a:r>
              <a:rPr lang="en-US" dirty="0" smtClean="0"/>
              <a:t>In humans, symptoms include fever, chills, severe headache, cough, muscle pain, nausea, vomiting, diarrhea, edema, and a rash that appears several days after the onset of </a:t>
            </a:r>
            <a:r>
              <a:rPr lang="en-US" dirty="0" smtClean="0"/>
              <a:t>symptoms.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70" y="1252346"/>
            <a:ext cx="2482580" cy="239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56855"/>
            <a:ext cx="33782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1" y="1080346"/>
            <a:ext cx="8060412" cy="504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Diagnostic Tests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0798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Serologic testing is the best way to detect infection.</a:t>
            </a:r>
          </a:p>
          <a:p>
            <a:pPr lvl="1"/>
            <a:r>
              <a:rPr lang="en-US" dirty="0" smtClean="0"/>
              <a:t>Indirect fluorescent antibody test</a:t>
            </a:r>
          </a:p>
          <a:p>
            <a:pPr lvl="1"/>
            <a:r>
              <a:rPr lang="en-US" dirty="0" smtClean="0"/>
              <a:t>The presence of a four-fold increase in titer in samples taken more than three weeks apart</a:t>
            </a:r>
          </a:p>
          <a:p>
            <a:r>
              <a:rPr lang="en-US" dirty="0" smtClean="0"/>
              <a:t>A less practical test is a PCR of a biopsy or skin lesion sample</a:t>
            </a:r>
          </a:p>
          <a:p>
            <a:r>
              <a:rPr lang="en-US" dirty="0" smtClean="0"/>
              <a:t>Diagnosis is often made retrospectively by evaluating the patient’s response to antibiotic treatment.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1600200"/>
            <a:ext cx="2815248" cy="380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Treatment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909" y="1600200"/>
            <a:ext cx="5052891" cy="49492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Rocky Mountain Spotted Fever can be treated with the antibiotics tetracycline or </a:t>
            </a:r>
            <a:r>
              <a:rPr lang="en-US" dirty="0" err="1" smtClean="0"/>
              <a:t>doxycycline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Antibiotics should be started as soon as a diagnosis can be made based on clinical signs. </a:t>
            </a:r>
          </a:p>
          <a:p>
            <a:r>
              <a:rPr lang="en-US" dirty="0" smtClean="0"/>
              <a:t>Response is usually seen within 24-48 hours of starting antibiotics, but in severe cases with necrosis or </a:t>
            </a:r>
            <a:r>
              <a:rPr lang="en-US" dirty="0" smtClean="0"/>
              <a:t>thrombosis, </a:t>
            </a:r>
            <a:r>
              <a:rPr lang="en-US" dirty="0" smtClean="0"/>
              <a:t>treatment may not be effective. </a:t>
            </a:r>
          </a:p>
          <a:p>
            <a:r>
              <a:rPr lang="en-US" dirty="0" smtClean="0"/>
              <a:t>Follow-up testing should be performed to ensure the patient fully recovers.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9110"/>
            <a:ext cx="3176709" cy="3217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220" y="274638"/>
            <a:ext cx="4605358" cy="1143000"/>
          </a:xfrm>
        </p:spPr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Prognosis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41" y="1417638"/>
            <a:ext cx="4605358" cy="54403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RMSF is a detrimental disease that can be fatal if not treated in a timely manner. </a:t>
            </a:r>
          </a:p>
          <a:p>
            <a:r>
              <a:rPr lang="en-US" dirty="0" smtClean="0"/>
              <a:t>Once CNS signs can be seen, the mortality rate is very high. </a:t>
            </a:r>
          </a:p>
          <a:p>
            <a:r>
              <a:rPr lang="en-US" dirty="0" smtClean="0"/>
              <a:t>The complete course of antibiotics </a:t>
            </a:r>
            <a:r>
              <a:rPr lang="en-US" dirty="0" smtClean="0"/>
              <a:t>should be </a:t>
            </a:r>
            <a:r>
              <a:rPr lang="en-US" dirty="0" smtClean="0"/>
              <a:t>taken in order to completely rid the </a:t>
            </a:r>
            <a:r>
              <a:rPr lang="en-US" dirty="0" smtClean="0"/>
              <a:t>animal of the disease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Once a dog has recovered from RMSF they have effective immunity against re-infection.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25" y="1897767"/>
            <a:ext cx="4309775" cy="334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Prevention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33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Limit the dog’s exposure to tick-infested areas especially from the months of April to September. </a:t>
            </a:r>
          </a:p>
          <a:p>
            <a:r>
              <a:rPr lang="en-US" dirty="0" smtClean="0"/>
              <a:t>Always remove ticks immediately!</a:t>
            </a:r>
          </a:p>
          <a:p>
            <a:r>
              <a:rPr lang="en-US" dirty="0" smtClean="0"/>
              <a:t>Use a flea and tick preventative such as Frontline Plus </a:t>
            </a:r>
            <a:r>
              <a:rPr lang="en-US" dirty="0" smtClean="0"/>
              <a:t>or </a:t>
            </a:r>
            <a:r>
              <a:rPr lang="en-US" dirty="0" smtClean="0"/>
              <a:t>K9 </a:t>
            </a:r>
            <a:r>
              <a:rPr lang="en-US" dirty="0" err="1" smtClean="0"/>
              <a:t>Advantix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2045823"/>
            <a:ext cx="30099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Client Education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is no </a:t>
            </a:r>
            <a:r>
              <a:rPr lang="en-US" dirty="0" smtClean="0"/>
              <a:t>vaccine available for the </a:t>
            </a:r>
            <a:r>
              <a:rPr lang="en-US" dirty="0" smtClean="0"/>
              <a:t>prevention of Rocky Mountain Spotted Fever. </a:t>
            </a:r>
          </a:p>
          <a:p>
            <a:r>
              <a:rPr lang="en-US" dirty="0" smtClean="0"/>
              <a:t>RMSF </a:t>
            </a:r>
            <a:r>
              <a:rPr lang="en-US" dirty="0" smtClean="0"/>
              <a:t>can be a </a:t>
            </a:r>
            <a:r>
              <a:rPr lang="en-US" dirty="0" smtClean="0"/>
              <a:t>very fatal disease, but it is also very preventable.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disease affects dogs as well as humans, so precaution must be taken when removing ticks. </a:t>
            </a:r>
          </a:p>
          <a:p>
            <a:r>
              <a:rPr lang="en-US" dirty="0" smtClean="0"/>
              <a:t>Pay </a:t>
            </a:r>
            <a:r>
              <a:rPr lang="en-US" dirty="0" smtClean="0"/>
              <a:t>attention to mild changes in your dog’s behavior and </a:t>
            </a:r>
            <a:r>
              <a:rPr lang="en-US" dirty="0" smtClean="0"/>
              <a:t>mannerisms especially if they are exposed to tick-infested areas.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References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Summers, </a:t>
            </a:r>
            <a:r>
              <a:rPr lang="en-US" dirty="0" err="1" smtClean="0"/>
              <a:t>Alleice</a:t>
            </a:r>
            <a:r>
              <a:rPr lang="en-US" dirty="0" smtClean="0"/>
              <a:t>. Common Diseases of Companion Animals. St. Louis, Missouri. 2007.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>
                <a:hlinkClick r:id="rId2"/>
              </a:rPr>
              <a:t>http://www.cdc.gov/niosh/topics/tick-borne/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http://www.cfsph.iastate.edu/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4"/>
              </a:rPr>
              <a:t>http://www.vet.uga.edu/vpp/clerk/otis/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Questions???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97063"/>
            <a:ext cx="63500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Etiology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40"/>
            <a:ext cx="8229600" cy="54747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Rocky Mountain Spotted Fever (RMSF) is a vector-borne disease caused by infection from </a:t>
            </a:r>
            <a:r>
              <a:rPr lang="en-US" i="1" dirty="0" err="1" smtClean="0"/>
              <a:t>Rickettsia</a:t>
            </a:r>
            <a:r>
              <a:rPr lang="en-US" i="1" dirty="0" smtClean="0"/>
              <a:t> </a:t>
            </a:r>
            <a:r>
              <a:rPr lang="en-US" i="1" dirty="0" err="1" smtClean="0"/>
              <a:t>rickettsii</a:t>
            </a:r>
            <a:endParaRPr lang="en-US" i="1" dirty="0" smtClean="0"/>
          </a:p>
          <a:p>
            <a:pPr lvl="1"/>
            <a:r>
              <a:rPr lang="en-US" dirty="0" smtClean="0"/>
              <a:t>A bacteria in the family </a:t>
            </a:r>
            <a:r>
              <a:rPr lang="en-US" dirty="0" err="1" smtClean="0"/>
              <a:t>Rickettsiascae</a:t>
            </a:r>
            <a:endParaRPr lang="en-US" dirty="0" smtClean="0"/>
          </a:p>
          <a:p>
            <a:pPr lvl="1"/>
            <a:r>
              <a:rPr lang="en-US" dirty="0" smtClean="0"/>
              <a:t>Gram negative </a:t>
            </a:r>
          </a:p>
          <a:p>
            <a:pPr lvl="1"/>
            <a:r>
              <a:rPr lang="en-US" dirty="0" smtClean="0"/>
              <a:t>Obligate intracellular </a:t>
            </a:r>
          </a:p>
          <a:p>
            <a:pPr lvl="1"/>
            <a:r>
              <a:rPr lang="en-US" dirty="0" err="1" smtClean="0"/>
              <a:t>Pleomorphic</a:t>
            </a:r>
            <a:r>
              <a:rPr lang="en-US" dirty="0" smtClean="0"/>
              <a:t> (can take on different forms depending on its environment)</a:t>
            </a:r>
          </a:p>
          <a:p>
            <a:pPr lvl="1"/>
            <a:r>
              <a:rPr lang="en-US" dirty="0" smtClean="0"/>
              <a:t>Causes vascular endothelial injury</a:t>
            </a:r>
          </a:p>
          <a:p>
            <a:r>
              <a:rPr lang="en-US" dirty="0" smtClean="0"/>
              <a:t>Bacteria is spread through the saliva of two main types of ticks:</a:t>
            </a:r>
          </a:p>
          <a:p>
            <a:pPr lvl="1"/>
            <a:r>
              <a:rPr lang="en-US" i="1" dirty="0" err="1" smtClean="0"/>
              <a:t>Dermacentor</a:t>
            </a:r>
            <a:r>
              <a:rPr lang="en-US" i="1" dirty="0" smtClean="0"/>
              <a:t> </a:t>
            </a:r>
            <a:r>
              <a:rPr lang="en-US" i="1" dirty="0" err="1" smtClean="0"/>
              <a:t>variabilis</a:t>
            </a:r>
            <a:r>
              <a:rPr lang="en-US" i="1" dirty="0" smtClean="0"/>
              <a:t> </a:t>
            </a:r>
            <a:r>
              <a:rPr lang="en-US" dirty="0" smtClean="0"/>
              <a:t>(American dog tick)</a:t>
            </a:r>
          </a:p>
          <a:p>
            <a:pPr lvl="1"/>
            <a:r>
              <a:rPr lang="en-US" i="1" dirty="0" err="1" smtClean="0"/>
              <a:t>Dermacentor</a:t>
            </a:r>
            <a:r>
              <a:rPr lang="en-US" i="1" dirty="0" smtClean="0"/>
              <a:t> </a:t>
            </a:r>
            <a:r>
              <a:rPr lang="en-US" i="1" dirty="0" err="1" smtClean="0"/>
              <a:t>andersoni</a:t>
            </a:r>
            <a:r>
              <a:rPr lang="en-US" i="1" dirty="0" smtClean="0"/>
              <a:t> </a:t>
            </a:r>
            <a:r>
              <a:rPr lang="en-US" dirty="0" smtClean="0"/>
              <a:t>(Rocky Mountain wood tick)</a:t>
            </a:r>
          </a:p>
          <a:p>
            <a:pPr lvl="1"/>
            <a:r>
              <a:rPr lang="en-US" dirty="0" smtClean="0"/>
              <a:t>Possible vector in the Southwest: </a:t>
            </a:r>
            <a:r>
              <a:rPr lang="en-US" i="1" dirty="0" err="1" smtClean="0"/>
              <a:t>Amblyomma</a:t>
            </a:r>
            <a:r>
              <a:rPr lang="en-US" i="1" dirty="0" smtClean="0"/>
              <a:t> </a:t>
            </a:r>
            <a:r>
              <a:rPr lang="en-US" i="1" dirty="0" err="1" smtClean="0"/>
              <a:t>Americanum</a:t>
            </a:r>
            <a:r>
              <a:rPr lang="en-US" i="1" dirty="0" smtClean="0"/>
              <a:t> </a:t>
            </a:r>
            <a:r>
              <a:rPr lang="en-US" dirty="0" smtClean="0"/>
              <a:t>(Lone Star tick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Rickettsia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rickettsii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bacteria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8" y="1417638"/>
            <a:ext cx="3771900" cy="353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455" y="3453079"/>
            <a:ext cx="4774621" cy="316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2"/>
            <a:ext cx="8229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rgbClr val="7300E5"/>
                </a:solidFill>
              </a:rPr>
              <a:t>   History of Disease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827" y="1146412"/>
            <a:ext cx="5192973" cy="5711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discovered in 1896 in the Snake River Valley of Idaho and originally called “black measles” because of the characteristic rash</a:t>
            </a:r>
          </a:p>
          <a:p>
            <a:r>
              <a:rPr lang="en-US" dirty="0" smtClean="0"/>
              <a:t>Howard Ricketts, a pathologist at the University of Chicago, was able to isolate the responsible organism as well as its vector in 1900. </a:t>
            </a:r>
          </a:p>
          <a:p>
            <a:r>
              <a:rPr lang="en-US" dirty="0" smtClean="0"/>
              <a:t>Most prevalent from April to September </a:t>
            </a:r>
          </a:p>
          <a:p>
            <a:r>
              <a:rPr lang="en-US" dirty="0" smtClean="0"/>
              <a:t>Most commonly seen in Oklahoma and North </a:t>
            </a:r>
            <a:r>
              <a:rPr lang="en-US" dirty="0" smtClean="0"/>
              <a:t>Carolina</a:t>
            </a:r>
          </a:p>
          <a:p>
            <a:r>
              <a:rPr lang="en-US" dirty="0" smtClean="0"/>
              <a:t>Not recognized in dogs until the 1970s</a:t>
            </a:r>
            <a:endParaRPr lang="en-US" dirty="0" smtClean="0"/>
          </a:p>
          <a:p>
            <a:r>
              <a:rPr lang="en-US" dirty="0" smtClean="0"/>
              <a:t>Ironically, RMSF is relatively rare in the Rocky Mountain region.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5" y="1870216"/>
            <a:ext cx="2546630" cy="423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865" y="3895415"/>
            <a:ext cx="3948902" cy="16551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300E5"/>
                </a:solidFill>
              </a:rPr>
              <a:t>American dog tick (</a:t>
            </a:r>
            <a:r>
              <a:rPr lang="en-US" i="1" dirty="0" err="1" smtClean="0">
                <a:solidFill>
                  <a:srgbClr val="7300E5"/>
                </a:solidFill>
              </a:rPr>
              <a:t>Dermacentor</a:t>
            </a:r>
            <a:r>
              <a:rPr lang="en-US" i="1" dirty="0" smtClean="0">
                <a:solidFill>
                  <a:srgbClr val="7300E5"/>
                </a:solidFill>
              </a:rPr>
              <a:t> </a:t>
            </a:r>
            <a:r>
              <a:rPr lang="en-US" i="1" dirty="0" err="1" smtClean="0">
                <a:solidFill>
                  <a:srgbClr val="7300E5"/>
                </a:solidFill>
              </a:rPr>
              <a:t>variabilis</a:t>
            </a:r>
            <a:r>
              <a:rPr lang="en-US" dirty="0" smtClean="0">
                <a:solidFill>
                  <a:srgbClr val="7300E5"/>
                </a:solidFill>
              </a:rPr>
              <a:t>)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09" y="274637"/>
            <a:ext cx="3909658" cy="18814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7300E5"/>
                </a:solidFill>
              </a:rPr>
              <a:t>Rocky Mountain wood tick (</a:t>
            </a:r>
            <a:r>
              <a:rPr lang="en-US" sz="4000" i="1" dirty="0" err="1" smtClean="0">
                <a:solidFill>
                  <a:srgbClr val="7300E5"/>
                </a:solidFill>
              </a:rPr>
              <a:t>Dermacentor</a:t>
            </a:r>
            <a:r>
              <a:rPr lang="en-US" sz="4000" i="1" dirty="0" smtClean="0">
                <a:solidFill>
                  <a:srgbClr val="7300E5"/>
                </a:solidFill>
              </a:rPr>
              <a:t> </a:t>
            </a:r>
            <a:r>
              <a:rPr lang="en-US" sz="4000" i="1" dirty="0" err="1" smtClean="0">
                <a:solidFill>
                  <a:srgbClr val="7300E5"/>
                </a:solidFill>
              </a:rPr>
              <a:t>andersoni</a:t>
            </a:r>
            <a:r>
              <a:rPr lang="en-US" sz="4000" dirty="0" smtClean="0">
                <a:solidFill>
                  <a:srgbClr val="7300E5"/>
                </a:solidFill>
              </a:rPr>
              <a:t>)</a:t>
            </a:r>
            <a:endParaRPr lang="en-US" sz="4000" dirty="0">
              <a:solidFill>
                <a:srgbClr val="7300E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67" y="546678"/>
            <a:ext cx="4445000" cy="241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2" y="3467348"/>
            <a:ext cx="3837935" cy="25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Transmission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74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most common way a tick becomes infected is </a:t>
            </a:r>
            <a:r>
              <a:rPr lang="en-US" dirty="0" err="1" smtClean="0"/>
              <a:t>transovarilly</a:t>
            </a:r>
            <a:r>
              <a:rPr lang="en-US" dirty="0" smtClean="0"/>
              <a:t> – the pregnant female passes the disease to her offspring.</a:t>
            </a:r>
          </a:p>
          <a:p>
            <a:r>
              <a:rPr lang="en-US" dirty="0" smtClean="0"/>
              <a:t>Ticks can also </a:t>
            </a:r>
            <a:r>
              <a:rPr lang="en-US" dirty="0" smtClean="0"/>
              <a:t>acquire </a:t>
            </a:r>
            <a:r>
              <a:rPr lang="en-US" dirty="0" smtClean="0"/>
              <a:t>the disease through the transfer of bodily fluids during mating or by feeding on small mammals that have been infected. </a:t>
            </a:r>
          </a:p>
          <a:p>
            <a:r>
              <a:rPr lang="en-US" dirty="0" smtClean="0"/>
              <a:t>During feeding, a tick infects the host with its saliva. </a:t>
            </a:r>
          </a:p>
          <a:p>
            <a:r>
              <a:rPr lang="en-US" dirty="0" smtClean="0"/>
              <a:t>In order for the animal to become infected the tick must be attached for between 5-20 hours.</a:t>
            </a:r>
          </a:p>
          <a:p>
            <a:r>
              <a:rPr lang="en-US" dirty="0" smtClean="0"/>
              <a:t>Once the host is infected with the </a:t>
            </a:r>
            <a:r>
              <a:rPr lang="en-US" dirty="0" err="1" smtClean="0"/>
              <a:t>Rickettsia</a:t>
            </a:r>
            <a:r>
              <a:rPr lang="en-US" dirty="0" smtClean="0"/>
              <a:t> </a:t>
            </a:r>
            <a:r>
              <a:rPr lang="en-US" dirty="0" err="1" smtClean="0"/>
              <a:t>rickettsii</a:t>
            </a:r>
            <a:r>
              <a:rPr lang="en-US" dirty="0" smtClean="0"/>
              <a:t> organism there is a 2-14 day incubation period before it invades the animal’s circulatory system. </a:t>
            </a:r>
          </a:p>
          <a:p>
            <a:r>
              <a:rPr lang="en-US" dirty="0" smtClean="0"/>
              <a:t>Once inside the endothelial cells, the organism begins to replicate.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Engorged tick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00200"/>
            <a:ext cx="6350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E5"/>
                </a:solidFill>
              </a:rPr>
              <a:t>Clinical Signs</a:t>
            </a:r>
            <a:endParaRPr lang="en-US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7756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Fever, anorexia, and depression are the most common clinical signs. </a:t>
            </a:r>
          </a:p>
          <a:p>
            <a:r>
              <a:rPr lang="en-US" dirty="0" smtClean="0"/>
              <a:t>Others include:</a:t>
            </a:r>
          </a:p>
          <a:p>
            <a:pPr lvl="1"/>
            <a:r>
              <a:rPr lang="en-US" dirty="0" err="1" smtClean="0"/>
              <a:t>Scleral</a:t>
            </a:r>
            <a:r>
              <a:rPr lang="en-US" dirty="0" smtClean="0"/>
              <a:t> injection</a:t>
            </a:r>
          </a:p>
          <a:p>
            <a:pPr lvl="1"/>
            <a:r>
              <a:rPr lang="en-US" dirty="0" smtClean="0"/>
              <a:t>Coughing</a:t>
            </a:r>
          </a:p>
          <a:p>
            <a:pPr lvl="1"/>
            <a:r>
              <a:rPr lang="en-US" dirty="0" smtClean="0"/>
              <a:t>Nasal discharge</a:t>
            </a:r>
          </a:p>
          <a:p>
            <a:pPr lvl="1"/>
            <a:r>
              <a:rPr lang="en-US" dirty="0" err="1" smtClean="0"/>
              <a:t>Dyspnea</a:t>
            </a:r>
            <a:endParaRPr lang="en-US" dirty="0" smtClean="0"/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smtClean="0"/>
              <a:t>Edema of the face or extremities</a:t>
            </a:r>
          </a:p>
          <a:p>
            <a:pPr lvl="1"/>
            <a:r>
              <a:rPr lang="en-US" dirty="0" err="1" smtClean="0"/>
              <a:t>Petechia</a:t>
            </a:r>
            <a:r>
              <a:rPr lang="en-US" dirty="0" smtClean="0"/>
              <a:t> </a:t>
            </a:r>
            <a:r>
              <a:rPr lang="en-US" dirty="0" smtClean="0"/>
              <a:t>of the mucous </a:t>
            </a:r>
            <a:r>
              <a:rPr lang="en-US" dirty="0" smtClean="0"/>
              <a:t>membranes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23" y="2257758"/>
            <a:ext cx="3998684" cy="287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4305112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7300E5"/>
                </a:solidFill>
              </a:rPr>
              <a:t>Signalment</a:t>
            </a:r>
            <a:endParaRPr lang="en-US" sz="4800" dirty="0">
              <a:solidFill>
                <a:srgbClr val="7300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8863"/>
            <a:ext cx="8229600" cy="33911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Purebred dogs are more likely to show signs of the disease </a:t>
            </a:r>
            <a:r>
              <a:rPr lang="en-US" dirty="0" smtClean="0"/>
              <a:t>than mixed-breed </a:t>
            </a:r>
            <a:r>
              <a:rPr lang="en-US" dirty="0" smtClean="0"/>
              <a:t>dogs.</a:t>
            </a:r>
          </a:p>
          <a:p>
            <a:r>
              <a:rPr lang="en-US" dirty="0" smtClean="0"/>
              <a:t>German Shepherd Dogs appear to be the most common </a:t>
            </a:r>
            <a:r>
              <a:rPr lang="en-US" dirty="0" smtClean="0"/>
              <a:t>breed </a:t>
            </a:r>
            <a:r>
              <a:rPr lang="en-US" dirty="0" smtClean="0"/>
              <a:t>infected. </a:t>
            </a:r>
          </a:p>
          <a:p>
            <a:r>
              <a:rPr lang="en-US" dirty="0" smtClean="0"/>
              <a:t>English Springer Spaniels with a </a:t>
            </a:r>
            <a:r>
              <a:rPr lang="en-US" dirty="0" err="1" smtClean="0"/>
              <a:t>phosphofructokinase</a:t>
            </a:r>
            <a:r>
              <a:rPr lang="en-US" dirty="0" smtClean="0"/>
              <a:t> deficiency generally have more severe clinical signs. </a:t>
            </a:r>
          </a:p>
          <a:p>
            <a:r>
              <a:rPr lang="en-US" dirty="0" smtClean="0"/>
              <a:t>Age and sex of the animal do not play a specific role in the commonality or severity of the disease.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18" y="274638"/>
            <a:ext cx="4266382" cy="28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899</Words>
  <Application>Microsoft Macintosh PowerPoint</Application>
  <PresentationFormat>On-screen Show (4:3)</PresentationFormat>
  <Paragraphs>98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Etiology </vt:lpstr>
      <vt:lpstr>Rickettsia rickettsii bacteria</vt:lpstr>
      <vt:lpstr>   History of Disease</vt:lpstr>
      <vt:lpstr>American dog tick (Dermacentor variabilis)</vt:lpstr>
      <vt:lpstr>Transmission</vt:lpstr>
      <vt:lpstr>Engorged tick</vt:lpstr>
      <vt:lpstr>Clinical Signs</vt:lpstr>
      <vt:lpstr>Signalment</vt:lpstr>
      <vt:lpstr>Pathologic Lesions of RMSF</vt:lpstr>
      <vt:lpstr>Transmission to Humans</vt:lpstr>
      <vt:lpstr>Slide 12</vt:lpstr>
      <vt:lpstr>Diagnostic Tests</vt:lpstr>
      <vt:lpstr>Treatment</vt:lpstr>
      <vt:lpstr>Prognosis</vt:lpstr>
      <vt:lpstr>Prevention</vt:lpstr>
      <vt:lpstr>Client Education</vt:lpstr>
      <vt:lpstr>References</vt:lpstr>
      <vt:lpstr>Questions???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Wright</dc:creator>
  <cp:lastModifiedBy>Bradford User</cp:lastModifiedBy>
  <cp:revision>17</cp:revision>
  <cp:lastPrinted>2011-07-20T14:40:44Z</cp:lastPrinted>
  <dcterms:created xsi:type="dcterms:W3CDTF">2011-07-20T14:16:56Z</dcterms:created>
  <dcterms:modified xsi:type="dcterms:W3CDTF">2011-07-21T13:52:11Z</dcterms:modified>
</cp:coreProperties>
</file>