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71" r:id="rId1"/>
  </p:sldMasterIdLst>
  <p:sldIdLst>
    <p:sldId id="256" r:id="rId2"/>
    <p:sldId id="259" r:id="rId3"/>
    <p:sldId id="260" r:id="rId4"/>
    <p:sldId id="273" r:id="rId5"/>
    <p:sldId id="265" r:id="rId6"/>
    <p:sldId id="266" r:id="rId7"/>
    <p:sldId id="267" r:id="rId8"/>
    <p:sldId id="268" r:id="rId9"/>
    <p:sldId id="269" r:id="rId10"/>
    <p:sldId id="270" r:id="rId11"/>
    <p:sldId id="271" r:id="rId12"/>
    <p:sldId id="272" r:id="rId13"/>
    <p:sldId id="27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75" d="100"/>
          <a:sy n="75" d="100"/>
        </p:scale>
        <p:origin x="-1848"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F3DFD9C-7E08-5A48-AC2A-1F1C8359EF93}" type="datetimeFigureOut">
              <a:rPr lang="en-US" smtClean="0"/>
              <a:pPr/>
              <a:t>7/18/11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F3DFD9C-7E08-5A48-AC2A-1F1C8359EF93}" type="datetimeFigureOut">
              <a:rPr lang="en-US" smtClean="0"/>
              <a:pPr/>
              <a:t>7/18/11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6F2B5-8E94-5D4D-A299-70F332B049A6}"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F3DFD9C-7E08-5A48-AC2A-1F1C8359EF93}" type="datetimeFigureOut">
              <a:rPr lang="en-US" smtClean="0"/>
              <a:pPr/>
              <a:t>7/18/11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6F2B5-8E94-5D4D-A299-70F332B049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F3DFD9C-7E08-5A48-AC2A-1F1C8359EF93}" type="datetimeFigureOut">
              <a:rPr lang="en-US" smtClean="0"/>
              <a:pPr/>
              <a:t>7/18/11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6F2B5-8E94-5D4D-A299-70F332B049A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F3DFD9C-7E08-5A48-AC2A-1F1C8359EF93}" type="datetimeFigureOut">
              <a:rPr lang="en-US" smtClean="0"/>
              <a:pPr/>
              <a:t>7/18/11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F3DFD9C-7E08-5A48-AC2A-1F1C8359EF93}" type="datetimeFigureOut">
              <a:rPr lang="en-US" smtClean="0"/>
              <a:pPr/>
              <a:t>7/18/11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546F2B5-8E94-5D4D-A299-70F332B049A6}"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DFD9C-7E08-5A48-AC2A-1F1C8359EF93}" type="datetimeFigureOut">
              <a:rPr lang="en-US" smtClean="0"/>
              <a:pPr/>
              <a:t>7/18/11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6F2B5-8E94-5D4D-A299-70F332B049A6}"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F3DFD9C-7E08-5A48-AC2A-1F1C8359EF93}" type="datetimeFigureOut">
              <a:rPr lang="en-US" smtClean="0"/>
              <a:pPr/>
              <a:t>7/18/11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546F2B5-8E94-5D4D-A299-70F332B049A6}"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F3DFD9C-7E08-5A48-AC2A-1F1C8359EF93}" type="datetimeFigureOut">
              <a:rPr lang="en-US" smtClean="0"/>
              <a:pPr/>
              <a:t>7/18/11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546F2B5-8E94-5D4D-A299-70F332B049A6}"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F3DFD9C-7E08-5A48-AC2A-1F1C8359EF93}" type="datetimeFigureOut">
              <a:rPr lang="en-US" smtClean="0"/>
              <a:pPr/>
              <a:t>7/18/11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546F2B5-8E94-5D4D-A299-70F332B049A6}"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F3DFD9C-7E08-5A48-AC2A-1F1C8359EF93}" type="datetimeFigureOut">
              <a:rPr lang="en-US" smtClean="0"/>
              <a:pPr/>
              <a:t>7/18/11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6F2B5-8E94-5D4D-A299-70F332B049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F3DFD9C-7E08-5A48-AC2A-1F1C8359EF93}" type="datetimeFigureOut">
              <a:rPr lang="en-US" smtClean="0"/>
              <a:pPr/>
              <a:t>7/18/11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6F2B5-8E94-5D4D-A299-70F332B049A6}"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F3DFD9C-7E08-5A48-AC2A-1F1C8359EF93}" type="datetimeFigureOut">
              <a:rPr lang="en-US" smtClean="0"/>
              <a:pPr/>
              <a:t>7/18/11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6F2B5-8E94-5D4D-A299-70F332B049A6}"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F3DFD9C-7E08-5A48-AC2A-1F1C8359EF93}" type="datetimeFigureOut">
              <a:rPr lang="en-US" smtClean="0"/>
              <a:pPr/>
              <a:t>7/18/11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6F2B5-8E94-5D4D-A299-70F332B049A6}"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F3DFD9C-7E08-5A48-AC2A-1F1C8359EF93}" type="datetimeFigureOut">
              <a:rPr lang="en-US" smtClean="0"/>
              <a:pPr/>
              <a:t>7/18/11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F3DFD9C-7E08-5A48-AC2A-1F1C8359EF93}" type="datetimeFigureOut">
              <a:rPr lang="en-US" smtClean="0"/>
              <a:pPr/>
              <a:t>7/18/11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546F2B5-8E94-5D4D-A299-70F332B049A6}"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F3DFD9C-7E08-5A48-AC2A-1F1C8359EF93}" type="datetimeFigureOut">
              <a:rPr lang="en-US" smtClean="0"/>
              <a:pPr/>
              <a:t>7/18/11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6F2B5-8E94-5D4D-A299-70F332B049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F3DFD9C-7E08-5A48-AC2A-1F1C8359EF93}" type="datetimeFigureOut">
              <a:rPr lang="en-US" smtClean="0"/>
              <a:pPr/>
              <a:t>7/18/11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6F2B5-8E94-5D4D-A299-70F332B049A6}"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F3DFD9C-7E08-5A48-AC2A-1F1C8359EF93}" type="datetimeFigureOut">
              <a:rPr lang="en-US" smtClean="0"/>
              <a:pPr/>
              <a:t>7/18/11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546F2B5-8E94-5D4D-A299-70F332B049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F3DFD9C-7E08-5A48-AC2A-1F1C8359EF93}" type="datetimeFigureOut">
              <a:rPr lang="en-US" smtClean="0"/>
              <a:pPr/>
              <a:t>7/18/11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6F2B5-8E94-5D4D-A299-70F332B049A6}"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F3DFD9C-7E08-5A48-AC2A-1F1C8359EF93}" type="datetimeFigureOut">
              <a:rPr lang="en-US" smtClean="0"/>
              <a:pPr/>
              <a:t>7/18/11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546F2B5-8E94-5D4D-A299-70F332B049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0.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ahdc.vet.cornell.edu/clinpath/modules/rbcmorph/mycoplasma-felis.htm" TargetMode="External"/><Relationship Id="rId4" Type="http://schemas.openxmlformats.org/officeDocument/2006/relationships/hyperlink" Target="http://caremoreanimalhospital.vetsuite.com/Templates/ContentPages/Articles/ViewArticleContent.aspx?Id=300" TargetMode="External"/><Relationship Id="rId5" Type="http://schemas.openxmlformats.org/officeDocument/2006/relationships/hyperlink" Target="http://www.vet.uga.edu/VPP/clerk/Cowgill/Index.php" TargetMode="External"/><Relationship Id="rId6" Type="http://schemas.openxmlformats.org/officeDocument/2006/relationships/hyperlink" Target="http://www.sbvet.net/ClientEducation_FIA.html" TargetMode="External"/><Relationship Id="rId7" Type="http://schemas.openxmlformats.org/officeDocument/2006/relationships/hyperlink" Target="http://www.merckvetmanual.com/mvm/index.jsp?cfile=htm/bc/10406.htm" TargetMode="External"/><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jpe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7.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 name="Title 39"/>
          <p:cNvSpPr>
            <a:spLocks noGrp="1"/>
          </p:cNvSpPr>
          <p:nvPr>
            <p:ph type="ctrTitle"/>
          </p:nvPr>
        </p:nvSpPr>
        <p:spPr/>
        <p:txBody>
          <a:bodyPr>
            <a:normAutofit fontScale="90000"/>
          </a:bodyPr>
          <a:lstStyle/>
          <a:p>
            <a:r>
              <a:rPr lang="en-US" dirty="0" smtClean="0"/>
              <a:t>Jackie Lester</a:t>
            </a:r>
            <a:br>
              <a:rPr lang="en-US" dirty="0" smtClean="0"/>
            </a:br>
            <a:r>
              <a:rPr lang="en-US" dirty="0" err="1" smtClean="0"/>
              <a:t>Yasmin</a:t>
            </a:r>
            <a:r>
              <a:rPr lang="en-US" dirty="0" smtClean="0"/>
              <a:t> Lutz</a:t>
            </a:r>
            <a:endParaRPr lang="en-US" dirty="0"/>
          </a:p>
        </p:txBody>
      </p:sp>
      <p:sp>
        <p:nvSpPr>
          <p:cNvPr id="41" name="Subtitle 40"/>
          <p:cNvSpPr>
            <a:spLocks noGrp="1"/>
          </p:cNvSpPr>
          <p:nvPr>
            <p:ph type="subTitle" idx="1"/>
          </p:nvPr>
        </p:nvSpPr>
        <p:spPr/>
        <p:txBody>
          <a:bodyPr/>
          <a:lstStyle/>
          <a:p>
            <a:r>
              <a:rPr lang="en-US" dirty="0" smtClean="0"/>
              <a:t>Group B</a:t>
            </a:r>
            <a:endParaRPr lang="en-US" dirty="0"/>
          </a:p>
        </p:txBody>
      </p:sp>
      <p:pic>
        <p:nvPicPr>
          <p:cNvPr id="45" name="Picture Placeholder 44" descr="kitten.jpg"/>
          <p:cNvPicPr>
            <a:picLocks noGrp="1" noChangeAspect="1"/>
          </p:cNvPicPr>
          <p:nvPr>
            <p:ph type="pic" sz="quarter" idx="12"/>
          </p:nvPr>
        </p:nvPicPr>
        <p:blipFill>
          <a:blip r:embed="rId2"/>
          <a:srcRect t="-16049" b="-16049"/>
          <a:stretch>
            <a:fillRect/>
          </a:stretch>
        </p:blipFill>
        <p:spPr/>
      </p:pic>
      <p:pic>
        <p:nvPicPr>
          <p:cNvPr id="46" name="Picture Placeholder 45" descr="hemobf2r.jpg"/>
          <p:cNvPicPr>
            <a:picLocks noGrp="1" noChangeAspect="1"/>
          </p:cNvPicPr>
          <p:nvPr>
            <p:ph type="pic" sz="quarter" idx="13"/>
          </p:nvPr>
        </p:nvPicPr>
        <p:blipFill>
          <a:blip r:embed="rId3"/>
          <a:srcRect l="-467" r="-467"/>
          <a:stretch>
            <a:fillRect/>
          </a:stretch>
        </p:blipFill>
        <p:spPr/>
      </p:pic>
      <p:sp>
        <p:nvSpPr>
          <p:cNvPr id="18" name="Text Placeholder 17"/>
          <p:cNvSpPr>
            <a:spLocks noGrp="1"/>
          </p:cNvSpPr>
          <p:nvPr>
            <p:ph type="body" sz="half" idx="2"/>
          </p:nvPr>
        </p:nvSpPr>
        <p:spPr>
          <a:xfrm>
            <a:off x="-412801" y="1002844"/>
            <a:ext cx="5586432" cy="3340492"/>
          </a:xfrm>
        </p:spPr>
        <p:txBody>
          <a:bodyPr/>
          <a:lstStyle/>
          <a:p>
            <a:r>
              <a:rPr lang="en-US" sz="3200" dirty="0" err="1" smtClean="0"/>
              <a:t>Hemobartonellosis</a:t>
            </a:r>
            <a:r>
              <a:rPr lang="en-US" sz="3200" dirty="0" smtClean="0"/>
              <a:t> </a:t>
            </a:r>
          </a:p>
          <a:p>
            <a:r>
              <a:rPr lang="en-US" sz="3200" dirty="0" smtClean="0"/>
              <a:t>(Feline Infectious</a:t>
            </a:r>
          </a:p>
          <a:p>
            <a:r>
              <a:rPr lang="en-US" sz="3200" dirty="0" smtClean="0"/>
              <a:t>Anemia)</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40658" y="297917"/>
            <a:ext cx="3260955" cy="584776"/>
          </a:xfrm>
          <a:prstGeom prst="rect">
            <a:avLst/>
          </a:prstGeom>
          <a:noFill/>
        </p:spPr>
        <p:txBody>
          <a:bodyPr wrap="square" rtlCol="0">
            <a:spAutoFit/>
          </a:bodyPr>
          <a:lstStyle/>
          <a:p>
            <a:r>
              <a:rPr lang="en-US" sz="3200" u="sng" dirty="0" smtClean="0">
                <a:solidFill>
                  <a:schemeClr val="bg1"/>
                </a:solidFill>
              </a:rPr>
              <a:t>Prognosis</a:t>
            </a:r>
            <a:endParaRPr lang="en-US" sz="3200" u="sng" dirty="0">
              <a:solidFill>
                <a:schemeClr val="bg1"/>
              </a:solidFill>
            </a:endParaRPr>
          </a:p>
        </p:txBody>
      </p:sp>
      <p:sp>
        <p:nvSpPr>
          <p:cNvPr id="5" name="TextBox 4"/>
          <p:cNvSpPr txBox="1"/>
          <p:nvPr/>
        </p:nvSpPr>
        <p:spPr>
          <a:xfrm>
            <a:off x="611429" y="972153"/>
            <a:ext cx="3590184" cy="3970318"/>
          </a:xfrm>
          <a:prstGeom prst="rect">
            <a:avLst/>
          </a:prstGeom>
          <a:noFill/>
        </p:spPr>
        <p:txBody>
          <a:bodyPr wrap="square" rtlCol="0">
            <a:spAutoFit/>
          </a:bodyPr>
          <a:lstStyle/>
          <a:p>
            <a:r>
              <a:rPr lang="en-US" dirty="0" smtClean="0">
                <a:solidFill>
                  <a:srgbClr val="FFFFFF"/>
                </a:solidFill>
              </a:rPr>
              <a:t>If </a:t>
            </a:r>
            <a:r>
              <a:rPr lang="en-US" dirty="0" err="1" smtClean="0">
                <a:solidFill>
                  <a:srgbClr val="FFFFFF"/>
                </a:solidFill>
              </a:rPr>
              <a:t>Hemabartonellosis</a:t>
            </a:r>
            <a:r>
              <a:rPr lang="en-US" dirty="0" smtClean="0">
                <a:solidFill>
                  <a:srgbClr val="FFFFFF"/>
                </a:solidFill>
              </a:rPr>
              <a:t> is the primary problem, the prognosis for recovery is very good.</a:t>
            </a:r>
          </a:p>
          <a:p>
            <a:pPr>
              <a:buFont typeface="Arial"/>
              <a:buChar char="•"/>
            </a:pPr>
            <a:r>
              <a:rPr lang="en-US" dirty="0" smtClean="0">
                <a:solidFill>
                  <a:srgbClr val="FFFFFF"/>
                </a:solidFill>
              </a:rPr>
              <a:t>75% of cats will survive if diagnosis is made and treatment has occurred.</a:t>
            </a:r>
          </a:p>
          <a:p>
            <a:pPr>
              <a:buFont typeface="Arial"/>
              <a:buChar char="•"/>
            </a:pPr>
            <a:endParaRPr lang="en-US" dirty="0" smtClean="0">
              <a:solidFill>
                <a:srgbClr val="FFFFFF"/>
              </a:solidFill>
            </a:endParaRPr>
          </a:p>
          <a:p>
            <a:r>
              <a:rPr lang="en-US" dirty="0" smtClean="0">
                <a:solidFill>
                  <a:srgbClr val="FFFFFF"/>
                </a:solidFill>
              </a:rPr>
              <a:t>Prognosis is worse if Feline Leukemia is primary problem.</a:t>
            </a:r>
          </a:p>
          <a:p>
            <a:pPr>
              <a:buFont typeface="Arial"/>
              <a:buChar char="•"/>
            </a:pPr>
            <a:r>
              <a:rPr lang="en-US" dirty="0" smtClean="0">
                <a:solidFill>
                  <a:srgbClr val="FFFFFF"/>
                </a:solidFill>
              </a:rPr>
              <a:t>Blood transfusions plus antibiotic therapy does not induce long-term remission.</a:t>
            </a:r>
          </a:p>
          <a:p>
            <a:pPr>
              <a:buFont typeface="Arial"/>
              <a:buChar char="•"/>
            </a:pPr>
            <a:endParaRPr lang="en-US" dirty="0" smtClean="0">
              <a:solidFill>
                <a:srgbClr val="FFFFFF"/>
              </a:solidFill>
            </a:endParaRPr>
          </a:p>
          <a:p>
            <a:endParaRPr lang="en-US" dirty="0">
              <a:solidFill>
                <a:srgbClr val="FFFFFF"/>
              </a:solidFill>
            </a:endParaRPr>
          </a:p>
        </p:txBody>
      </p:sp>
      <p:sp>
        <p:nvSpPr>
          <p:cNvPr id="6" name="TextBox 5"/>
          <p:cNvSpPr txBox="1"/>
          <p:nvPr/>
        </p:nvSpPr>
        <p:spPr>
          <a:xfrm>
            <a:off x="4769244" y="454716"/>
            <a:ext cx="1768343" cy="1477328"/>
          </a:xfrm>
          <a:prstGeom prst="rect">
            <a:avLst/>
          </a:prstGeom>
          <a:noFill/>
        </p:spPr>
        <p:txBody>
          <a:bodyPr wrap="square" rtlCol="0">
            <a:spAutoFit/>
          </a:bodyPr>
          <a:lstStyle/>
          <a:p>
            <a:pPr algn="ctr"/>
            <a:r>
              <a:rPr lang="en-US" dirty="0" smtClean="0">
                <a:solidFill>
                  <a:srgbClr val="FFFFFF"/>
                </a:solidFill>
              </a:rPr>
              <a:t>Even without treatment almost 65% of acutely ill cats will survive.</a:t>
            </a:r>
            <a:endParaRPr lang="en-US" dirty="0">
              <a:solidFill>
                <a:srgbClr val="FFFFFF"/>
              </a:solidFill>
            </a:endParaRPr>
          </a:p>
        </p:txBody>
      </p:sp>
      <p:pic>
        <p:nvPicPr>
          <p:cNvPr id="7" name="Picture 6" descr="happycat.gif"/>
          <p:cNvPicPr>
            <a:picLocks noChangeAspect="1"/>
          </p:cNvPicPr>
          <p:nvPr/>
        </p:nvPicPr>
        <p:blipFill>
          <a:blip r:embed="rId2"/>
          <a:stretch>
            <a:fillRect/>
          </a:stretch>
        </p:blipFill>
        <p:spPr>
          <a:xfrm>
            <a:off x="4769244" y="1934774"/>
            <a:ext cx="3921307" cy="470370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Content Placeholder 17" descr="Syringe_2.jpg"/>
          <p:cNvPicPr>
            <a:picLocks noGrp="1" noChangeAspect="1"/>
          </p:cNvPicPr>
          <p:nvPr>
            <p:ph sz="half" idx="1"/>
          </p:nvPr>
        </p:nvPicPr>
        <p:blipFill>
          <a:blip r:embed="rId2"/>
          <a:srcRect l="-20936" r="-20936"/>
          <a:stretch>
            <a:fillRect/>
          </a:stretch>
        </p:blipFill>
        <p:spPr>
          <a:xfrm>
            <a:off x="1720091" y="129763"/>
            <a:ext cx="3657600" cy="1965960"/>
          </a:xfrm>
        </p:spPr>
      </p:pic>
      <p:sp>
        <p:nvSpPr>
          <p:cNvPr id="12" name="Title 11"/>
          <p:cNvSpPr>
            <a:spLocks noGrp="1"/>
          </p:cNvSpPr>
          <p:nvPr>
            <p:ph type="title"/>
          </p:nvPr>
        </p:nvSpPr>
        <p:spPr>
          <a:xfrm>
            <a:off x="545508" y="217534"/>
            <a:ext cx="7556313" cy="1116106"/>
          </a:xfrm>
        </p:spPr>
        <p:txBody>
          <a:bodyPr/>
          <a:lstStyle/>
          <a:p>
            <a:r>
              <a:rPr lang="en-US" u="sng" dirty="0" smtClean="0"/>
              <a:t>Prevention</a:t>
            </a:r>
            <a:endParaRPr lang="en-US" u="sng" dirty="0"/>
          </a:p>
        </p:txBody>
      </p:sp>
      <p:sp>
        <p:nvSpPr>
          <p:cNvPr id="15" name="Content Placeholder 14"/>
          <p:cNvSpPr>
            <a:spLocks noGrp="1"/>
          </p:cNvSpPr>
          <p:nvPr>
            <p:ph sz="half" idx="17"/>
          </p:nvPr>
        </p:nvSpPr>
        <p:spPr/>
        <p:txBody>
          <a:bodyPr/>
          <a:lstStyle/>
          <a:p>
            <a:r>
              <a:rPr lang="en-US" dirty="0" smtClean="0"/>
              <a:t>There is no vaccine for </a:t>
            </a:r>
            <a:r>
              <a:rPr lang="en-US" dirty="0" err="1" smtClean="0"/>
              <a:t>Hemabartonellosis</a:t>
            </a:r>
            <a:r>
              <a:rPr lang="en-US" dirty="0" smtClean="0"/>
              <a:t>, but keeping them up to date on their Combo vaccines could prevent complications with </a:t>
            </a:r>
            <a:r>
              <a:rPr lang="en-US" dirty="0" err="1" smtClean="0"/>
              <a:t>FeLV</a:t>
            </a:r>
            <a:r>
              <a:rPr lang="en-US" dirty="0" smtClean="0"/>
              <a:t> and </a:t>
            </a:r>
            <a:r>
              <a:rPr lang="en-US" i="1" dirty="0" err="1" smtClean="0"/>
              <a:t>hemabartonella</a:t>
            </a:r>
            <a:r>
              <a:rPr lang="en-US" i="1" dirty="0" smtClean="0"/>
              <a:t> </a:t>
            </a:r>
            <a:r>
              <a:rPr lang="en-US" i="1" dirty="0" err="1" smtClean="0"/>
              <a:t>felis</a:t>
            </a:r>
            <a:r>
              <a:rPr lang="en-US" i="1" dirty="0" smtClean="0"/>
              <a:t>.</a:t>
            </a:r>
            <a:endParaRPr lang="en-US" i="1" dirty="0"/>
          </a:p>
        </p:txBody>
      </p:sp>
      <p:sp>
        <p:nvSpPr>
          <p:cNvPr id="16" name="Content Placeholder 15"/>
          <p:cNvSpPr>
            <a:spLocks noGrp="1"/>
          </p:cNvSpPr>
          <p:nvPr>
            <p:ph sz="half" idx="18"/>
          </p:nvPr>
        </p:nvSpPr>
        <p:spPr/>
        <p:txBody>
          <a:bodyPr/>
          <a:lstStyle/>
          <a:p>
            <a:r>
              <a:rPr lang="en-US" dirty="0" smtClean="0"/>
              <a:t>Because blood sucking parasites are the vectors for this parasite, using proper flea and tick control will also lessen the risk of your cat being infected.</a:t>
            </a:r>
            <a:endParaRPr lang="en-US" dirty="0"/>
          </a:p>
        </p:txBody>
      </p:sp>
      <p:sp>
        <p:nvSpPr>
          <p:cNvPr id="14" name="Content Placeholder 13"/>
          <p:cNvSpPr>
            <a:spLocks noGrp="1"/>
          </p:cNvSpPr>
          <p:nvPr>
            <p:ph sz="half" idx="16"/>
          </p:nvPr>
        </p:nvSpPr>
        <p:spPr/>
        <p:txBody>
          <a:bodyPr/>
          <a:lstStyle/>
          <a:p>
            <a:r>
              <a:rPr lang="en-US" dirty="0" smtClean="0"/>
              <a:t>Keeping your cat in doors can prevent cat fights, ultimately preventing any direct contact with other infected cats via open wounds.</a:t>
            </a:r>
            <a:endParaRPr lang="en-US" dirty="0"/>
          </a:p>
        </p:txBody>
      </p:sp>
      <p:pic>
        <p:nvPicPr>
          <p:cNvPr id="20" name="Picture 19" descr="tiggercastle.jpg"/>
          <p:cNvPicPr>
            <a:picLocks noChangeAspect="1"/>
          </p:cNvPicPr>
          <p:nvPr/>
        </p:nvPicPr>
        <p:blipFill>
          <a:blip r:embed="rId3"/>
          <a:stretch>
            <a:fillRect/>
          </a:stretch>
        </p:blipFill>
        <p:spPr>
          <a:xfrm>
            <a:off x="4301435" y="1258052"/>
            <a:ext cx="3766240" cy="2490076"/>
          </a:xfrm>
          <a:prstGeom prst="rect">
            <a:avLst/>
          </a:prstGeom>
        </p:spPr>
      </p:pic>
      <p:pic>
        <p:nvPicPr>
          <p:cNvPr id="21" name="Picture 20" descr="entirelypets_1964_90687978.jpg"/>
          <p:cNvPicPr>
            <a:picLocks noChangeAspect="1"/>
          </p:cNvPicPr>
          <p:nvPr/>
        </p:nvPicPr>
        <p:blipFill>
          <a:blip r:embed="rId4"/>
          <a:stretch>
            <a:fillRect/>
          </a:stretch>
        </p:blipFill>
        <p:spPr>
          <a:xfrm>
            <a:off x="7023595" y="5358012"/>
            <a:ext cx="1943779" cy="145174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40348"/>
            <a:ext cx="4038600" cy="933450"/>
          </a:xfrm>
        </p:spPr>
        <p:txBody>
          <a:bodyPr>
            <a:normAutofit/>
          </a:bodyPr>
          <a:lstStyle/>
          <a:p>
            <a:r>
              <a:rPr lang="en-US" sz="3600" u="sng" dirty="0" smtClean="0"/>
              <a:t>Client Education</a:t>
            </a:r>
            <a:endParaRPr lang="en-US" sz="3600" u="sng" dirty="0"/>
          </a:p>
        </p:txBody>
      </p:sp>
      <p:pic>
        <p:nvPicPr>
          <p:cNvPr id="10" name="Picture Placeholder 9" descr="2010-03-03-LaughingKitten512X384127.jpg"/>
          <p:cNvPicPr>
            <a:picLocks noGrp="1" noChangeAspect="1"/>
          </p:cNvPicPr>
          <p:nvPr>
            <p:ph type="pic" sz="quarter" idx="12"/>
          </p:nvPr>
        </p:nvPicPr>
        <p:blipFill>
          <a:blip r:embed="rId2"/>
          <a:srcRect t="-16049" b="-16049"/>
          <a:stretch>
            <a:fillRect/>
          </a:stretch>
        </p:blipFill>
        <p:spPr/>
      </p:pic>
      <p:pic>
        <p:nvPicPr>
          <p:cNvPr id="11" name="Picture Placeholder 10" descr="2292874.jpg"/>
          <p:cNvPicPr>
            <a:picLocks noGrp="1" noChangeAspect="1"/>
          </p:cNvPicPr>
          <p:nvPr>
            <p:ph type="pic" sz="quarter" idx="13"/>
          </p:nvPr>
        </p:nvPicPr>
        <p:blipFill>
          <a:blip r:embed="rId3"/>
          <a:srcRect l="-6383" r="-6383"/>
          <a:stretch>
            <a:fillRect/>
          </a:stretch>
        </p:blipFill>
        <p:spPr/>
      </p:pic>
      <p:sp>
        <p:nvSpPr>
          <p:cNvPr id="6" name="Text Placeholder 5"/>
          <p:cNvSpPr>
            <a:spLocks noGrp="1"/>
          </p:cNvSpPr>
          <p:nvPr>
            <p:ph type="body" sz="half" idx="2"/>
          </p:nvPr>
        </p:nvSpPr>
        <p:spPr>
          <a:xfrm>
            <a:off x="857250" y="228600"/>
            <a:ext cx="3086100" cy="3591799"/>
          </a:xfrm>
        </p:spPr>
        <p:txBody>
          <a:bodyPr/>
          <a:lstStyle/>
          <a:p>
            <a:pPr algn="l">
              <a:buFont typeface="Arial"/>
              <a:buChar char="•"/>
            </a:pPr>
            <a:r>
              <a:rPr lang="en-US" sz="1800" dirty="0" smtClean="0"/>
              <a:t>Flea and tick prevention could be essential in the prevention of </a:t>
            </a:r>
            <a:r>
              <a:rPr lang="en-US" sz="1800" dirty="0" err="1" smtClean="0"/>
              <a:t>Hemabartonellosis</a:t>
            </a:r>
            <a:r>
              <a:rPr lang="en-US" sz="1800" dirty="0" smtClean="0"/>
              <a:t>.</a:t>
            </a:r>
          </a:p>
          <a:p>
            <a:pPr algn="l">
              <a:buFont typeface="Arial"/>
              <a:buChar char="•"/>
            </a:pPr>
            <a:r>
              <a:rPr lang="en-US" sz="1800" dirty="0" smtClean="0"/>
              <a:t>Keeping your cat inside, or keeping an eye on your cat when you let them out could prevent cat-bite wounds.</a:t>
            </a:r>
          </a:p>
          <a:p>
            <a:pPr algn="l">
              <a:buFont typeface="Arial"/>
              <a:buChar char="•"/>
            </a:pPr>
            <a:r>
              <a:rPr lang="en-US" sz="1800" dirty="0" smtClean="0"/>
              <a:t>Once treated your cat will still remain a chronic carrier and is still susceptible to relapse in times of stress or illness.</a:t>
            </a:r>
            <a:endParaRPr lang="en-US" sz="1800" dirty="0"/>
          </a:p>
        </p:txBody>
      </p:sp>
      <p:sp>
        <p:nvSpPr>
          <p:cNvPr id="8" name="TextBox 7"/>
          <p:cNvSpPr txBox="1"/>
          <p:nvPr/>
        </p:nvSpPr>
        <p:spPr>
          <a:xfrm>
            <a:off x="6760178" y="580156"/>
            <a:ext cx="2178050" cy="1200328"/>
          </a:xfrm>
          <a:prstGeom prst="rect">
            <a:avLst/>
          </a:prstGeom>
          <a:noFill/>
        </p:spPr>
        <p:txBody>
          <a:bodyPr wrap="square" rtlCol="0">
            <a:spAutoFit/>
          </a:bodyPr>
          <a:lstStyle/>
          <a:p>
            <a:pPr algn="ctr"/>
            <a:r>
              <a:rPr lang="en-US" sz="2400" u="sng" dirty="0" smtClean="0">
                <a:solidFill>
                  <a:srgbClr val="FFFFFF"/>
                </a:solidFill>
              </a:rPr>
              <a:t>PREVENTION </a:t>
            </a:r>
          </a:p>
          <a:p>
            <a:pPr algn="ctr"/>
            <a:r>
              <a:rPr lang="en-US" sz="2400" u="sng" dirty="0" smtClean="0">
                <a:solidFill>
                  <a:srgbClr val="FFFFFF"/>
                </a:solidFill>
              </a:rPr>
              <a:t>IS </a:t>
            </a:r>
          </a:p>
          <a:p>
            <a:pPr algn="ctr"/>
            <a:r>
              <a:rPr lang="en-US" sz="2400" u="sng" dirty="0" smtClean="0">
                <a:solidFill>
                  <a:srgbClr val="FFFFFF"/>
                </a:solidFill>
              </a:rPr>
              <a:t>KEY!!!!</a:t>
            </a:r>
            <a:endParaRPr lang="en-US" sz="2400" u="sng" dirty="0">
              <a:solidFill>
                <a:srgbClr val="FFFFFF"/>
              </a:solidFill>
            </a:endParaRPr>
          </a:p>
        </p:txBody>
      </p:sp>
      <p:sp>
        <p:nvSpPr>
          <p:cNvPr id="9" name="TextBox 8"/>
          <p:cNvSpPr txBox="1"/>
          <p:nvPr/>
        </p:nvSpPr>
        <p:spPr>
          <a:xfrm>
            <a:off x="4800600" y="2377440"/>
            <a:ext cx="1642922" cy="1938992"/>
          </a:xfrm>
          <a:prstGeom prst="rect">
            <a:avLst/>
          </a:prstGeom>
          <a:noFill/>
        </p:spPr>
        <p:txBody>
          <a:bodyPr wrap="square" rtlCol="0">
            <a:spAutoFit/>
          </a:bodyPr>
          <a:lstStyle/>
          <a:p>
            <a:pPr algn="ctr"/>
            <a:r>
              <a:rPr lang="en-US" sz="2400" dirty="0" smtClean="0">
                <a:solidFill>
                  <a:srgbClr val="FFFFFF"/>
                </a:solidFill>
              </a:rPr>
              <a:t>A HEALTHY KITTY IS A HAPPY KITTY!</a:t>
            </a:r>
            <a:endParaRPr lang="en-US" sz="2400"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79645" y="-387337"/>
            <a:ext cx="3255264" cy="1162050"/>
          </a:xfrm>
        </p:spPr>
        <p:txBody>
          <a:bodyPr/>
          <a:lstStyle/>
          <a:p>
            <a:r>
              <a:rPr lang="en-US" u="sng" dirty="0" smtClean="0"/>
              <a:t>REFERENCES:</a:t>
            </a:r>
            <a:endParaRPr lang="en-US" u="sng" dirty="0"/>
          </a:p>
        </p:txBody>
      </p:sp>
      <p:pic>
        <p:nvPicPr>
          <p:cNvPr id="5" name="Content Placeholder 4" descr="ByeLoveYouCat.jpg"/>
          <p:cNvPicPr>
            <a:picLocks noGrp="1" noChangeAspect="1"/>
          </p:cNvPicPr>
          <p:nvPr>
            <p:ph idx="1"/>
          </p:nvPr>
        </p:nvPicPr>
        <p:blipFill>
          <a:blip r:embed="rId2"/>
          <a:srcRect t="-34876" b="-34876"/>
          <a:stretch>
            <a:fillRect/>
          </a:stretch>
        </p:blipFill>
        <p:spPr>
          <a:xfrm>
            <a:off x="4168775" y="-979992"/>
            <a:ext cx="4597399" cy="5853113"/>
          </a:xfrm>
        </p:spPr>
      </p:pic>
      <p:sp>
        <p:nvSpPr>
          <p:cNvPr id="4" name="Text Placeholder 3"/>
          <p:cNvSpPr>
            <a:spLocks noGrp="1"/>
          </p:cNvSpPr>
          <p:nvPr>
            <p:ph type="body" sz="half" idx="2"/>
          </p:nvPr>
        </p:nvSpPr>
        <p:spPr>
          <a:xfrm>
            <a:off x="381093" y="1265771"/>
            <a:ext cx="3255264" cy="5351450"/>
          </a:xfrm>
        </p:spPr>
        <p:txBody>
          <a:bodyPr/>
          <a:lstStyle/>
          <a:p>
            <a:r>
              <a:rPr lang="en-US" dirty="0" smtClean="0">
                <a:hlinkClick r:id="rId3"/>
              </a:rPr>
              <a:t>http://ahdc.vet.cornell.edu/clinpath/modules/rbcmorph/mycoplasma-</a:t>
            </a:r>
            <a:r>
              <a:rPr lang="en-US" dirty="0" smtClean="0">
                <a:hlinkClick r:id="rId3"/>
              </a:rPr>
              <a:t>felis.htm</a:t>
            </a:r>
            <a:endParaRPr lang="en-US" dirty="0" smtClean="0"/>
          </a:p>
          <a:p>
            <a:r>
              <a:rPr lang="en-US" dirty="0" smtClean="0">
                <a:hlinkClick r:id="rId4"/>
              </a:rPr>
              <a:t>http://caremoreanimalhospital.vetsuite.com/Templates/ContentPages/Articles/ViewArticleContent.aspx?Id=</a:t>
            </a:r>
            <a:r>
              <a:rPr lang="en-US" dirty="0" smtClean="0">
                <a:hlinkClick r:id="rId4"/>
              </a:rPr>
              <a:t>300</a:t>
            </a:r>
            <a:endParaRPr lang="en-US" dirty="0" smtClean="0"/>
          </a:p>
          <a:p>
            <a:r>
              <a:rPr lang="en-US" dirty="0" smtClean="0">
                <a:hlinkClick r:id="rId5"/>
              </a:rPr>
              <a:t>http://www.vet.uga.edu/VPP/clerk/Cowgill/</a:t>
            </a:r>
            <a:r>
              <a:rPr lang="en-US" dirty="0" smtClean="0">
                <a:hlinkClick r:id="rId5"/>
              </a:rPr>
              <a:t>Index.php</a:t>
            </a:r>
            <a:endParaRPr lang="en-US" dirty="0" smtClean="0"/>
          </a:p>
          <a:p>
            <a:r>
              <a:rPr lang="en-US" dirty="0" smtClean="0">
                <a:hlinkClick r:id="rId6"/>
              </a:rPr>
              <a:t>http://www.sbvet.net/</a:t>
            </a:r>
            <a:r>
              <a:rPr lang="en-US" dirty="0" smtClean="0">
                <a:hlinkClick r:id="rId6"/>
              </a:rPr>
              <a:t>ClientEducation_FIA.html</a:t>
            </a:r>
            <a:endParaRPr lang="en-US" dirty="0" smtClean="0"/>
          </a:p>
          <a:p>
            <a:r>
              <a:rPr lang="en-US" dirty="0" smtClean="0">
                <a:hlinkClick r:id="rId7"/>
              </a:rPr>
              <a:t>http://www.merckvetmanual.com/mvm/index.jsp?cfile=htm/bc/10406.</a:t>
            </a:r>
            <a:r>
              <a:rPr lang="en-US" dirty="0" smtClean="0">
                <a:hlinkClick r:id="rId7"/>
              </a:rPr>
              <a:t>htm</a:t>
            </a:r>
            <a:endParaRPr lang="en-US" dirty="0" smtClean="0"/>
          </a:p>
          <a:p>
            <a:endParaRPr lang="en-US" dirty="0" smtClean="0"/>
          </a:p>
        </p:txBody>
      </p:sp>
      <p:sp>
        <p:nvSpPr>
          <p:cNvPr id="7" name="TextBox 6"/>
          <p:cNvSpPr txBox="1"/>
          <p:nvPr/>
        </p:nvSpPr>
        <p:spPr>
          <a:xfrm>
            <a:off x="4016378" y="5655700"/>
            <a:ext cx="5009091" cy="923330"/>
          </a:xfrm>
          <a:prstGeom prst="rect">
            <a:avLst/>
          </a:prstGeom>
          <a:noFill/>
        </p:spPr>
        <p:txBody>
          <a:bodyPr wrap="square" rtlCol="0">
            <a:spAutoFit/>
          </a:bodyPr>
          <a:lstStyle/>
          <a:p>
            <a:r>
              <a:rPr lang="en-US" sz="5400" dirty="0" smtClean="0">
                <a:solidFill>
                  <a:schemeClr val="accent1">
                    <a:lumMod val="75000"/>
                  </a:schemeClr>
                </a:solidFill>
              </a:rPr>
              <a:t>THE END!</a:t>
            </a:r>
            <a:endParaRPr lang="en-US" sz="5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3341" y="-109762"/>
            <a:ext cx="6181611" cy="1162050"/>
          </a:xfrm>
        </p:spPr>
        <p:txBody>
          <a:bodyPr>
            <a:normAutofit/>
          </a:bodyPr>
          <a:lstStyle/>
          <a:p>
            <a:r>
              <a:rPr lang="en-US" sz="4800" u="sng" dirty="0" smtClean="0"/>
              <a:t>History</a:t>
            </a:r>
            <a:endParaRPr lang="en-US" sz="4800" u="sng" dirty="0"/>
          </a:p>
        </p:txBody>
      </p:sp>
      <p:sp>
        <p:nvSpPr>
          <p:cNvPr id="3" name="Text Placeholder 2"/>
          <p:cNvSpPr>
            <a:spLocks noGrp="1"/>
          </p:cNvSpPr>
          <p:nvPr>
            <p:ph type="body" sz="half" idx="2"/>
          </p:nvPr>
        </p:nvSpPr>
        <p:spPr>
          <a:xfrm>
            <a:off x="381094" y="1677754"/>
            <a:ext cx="6179566" cy="5044249"/>
          </a:xfrm>
        </p:spPr>
        <p:txBody>
          <a:bodyPr>
            <a:noAutofit/>
          </a:bodyPr>
          <a:lstStyle/>
          <a:p>
            <a:pPr>
              <a:buFont typeface="Arial"/>
              <a:buChar char="•"/>
            </a:pPr>
            <a:r>
              <a:rPr lang="en-US" sz="3200" dirty="0" smtClean="0"/>
              <a:t>A parasitic disease that was first described in the United States in 1953.</a:t>
            </a:r>
          </a:p>
          <a:p>
            <a:pPr>
              <a:buFont typeface="Arial"/>
              <a:buChar char="•"/>
            </a:pPr>
            <a:r>
              <a:rPr lang="en-US" sz="3200" dirty="0" smtClean="0"/>
              <a:t>Recently, two genotypes have been identified. The small variant (</a:t>
            </a:r>
            <a:r>
              <a:rPr lang="en-US" sz="3200" dirty="0" err="1" smtClean="0"/>
              <a:t>Hemobartonella</a:t>
            </a:r>
            <a:r>
              <a:rPr lang="en-US" sz="3200" dirty="0" smtClean="0"/>
              <a:t> </a:t>
            </a:r>
            <a:r>
              <a:rPr lang="en-US" sz="3200" dirty="0" err="1" smtClean="0"/>
              <a:t>felis</a:t>
            </a:r>
            <a:r>
              <a:rPr lang="en-US" sz="3200" dirty="0" smtClean="0"/>
              <a:t>) and large variant (</a:t>
            </a:r>
            <a:r>
              <a:rPr lang="en-US" sz="3200" dirty="0" err="1" smtClean="0"/>
              <a:t>Mycoplasma</a:t>
            </a:r>
            <a:r>
              <a:rPr lang="en-US" sz="3200" dirty="0" smtClean="0"/>
              <a:t> </a:t>
            </a:r>
            <a:r>
              <a:rPr lang="en-US" sz="3200" dirty="0" err="1" smtClean="0"/>
              <a:t>haemofelis</a:t>
            </a:r>
            <a:r>
              <a:rPr lang="en-US" sz="3200" dirty="0" smtClean="0"/>
              <a:t>.)</a:t>
            </a:r>
          </a:p>
          <a:p>
            <a:pPr>
              <a:buFont typeface="Arial"/>
              <a:buChar char="•"/>
            </a:pPr>
            <a:endParaRPr lang="en-US" sz="3200" dirty="0" smtClean="0"/>
          </a:p>
        </p:txBody>
      </p:sp>
      <p:pic>
        <p:nvPicPr>
          <p:cNvPr id="6" name="Picture Placeholder 5" descr="hemato-1.jpg"/>
          <p:cNvPicPr>
            <a:picLocks noGrp="1" noChangeAspect="1"/>
          </p:cNvPicPr>
          <p:nvPr>
            <p:ph type="pic" sz="quarter" idx="13"/>
          </p:nvPr>
        </p:nvPicPr>
        <p:blipFill>
          <a:blip r:embed="rId2"/>
          <a:srcRect l="-16770" r="-16770"/>
          <a:stretch>
            <a:fillRect/>
          </a:stretch>
        </p:blipFill>
        <p:spPr/>
      </p:pic>
      <p:pic>
        <p:nvPicPr>
          <p:cNvPr id="7" name="Picture Placeholder 6" descr="blood_smear.jpg"/>
          <p:cNvPicPr>
            <a:picLocks noGrp="1" noChangeAspect="1"/>
          </p:cNvPicPr>
          <p:nvPr>
            <p:ph type="pic" sz="quarter" idx="14"/>
          </p:nvPr>
        </p:nvPicPr>
        <p:blipFill>
          <a:blip r:embed="rId3"/>
          <a:srcRect t="-17245" b="-17245"/>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Title 35"/>
          <p:cNvSpPr>
            <a:spLocks noGrp="1"/>
          </p:cNvSpPr>
          <p:nvPr>
            <p:ph type="title"/>
          </p:nvPr>
        </p:nvSpPr>
        <p:spPr>
          <a:xfrm>
            <a:off x="929189" y="-297920"/>
            <a:ext cx="3255264" cy="1162050"/>
          </a:xfrm>
        </p:spPr>
        <p:txBody>
          <a:bodyPr/>
          <a:lstStyle/>
          <a:p>
            <a:r>
              <a:rPr lang="en-US" sz="3200" u="sng" dirty="0" smtClean="0"/>
              <a:t>Etiology</a:t>
            </a:r>
            <a:endParaRPr lang="en-US" sz="3200" u="sng" dirty="0"/>
          </a:p>
        </p:txBody>
      </p:sp>
      <p:sp>
        <p:nvSpPr>
          <p:cNvPr id="38" name="Text Placeholder 37"/>
          <p:cNvSpPr>
            <a:spLocks noGrp="1"/>
          </p:cNvSpPr>
          <p:nvPr>
            <p:ph type="body" sz="half" idx="2"/>
          </p:nvPr>
        </p:nvSpPr>
        <p:spPr>
          <a:xfrm>
            <a:off x="381093" y="1019194"/>
            <a:ext cx="3255264" cy="4594213"/>
          </a:xfrm>
        </p:spPr>
        <p:txBody>
          <a:bodyPr>
            <a:noAutofit/>
          </a:bodyPr>
          <a:lstStyle/>
          <a:p>
            <a:pPr>
              <a:buFont typeface="Arial"/>
              <a:buChar char="•"/>
            </a:pPr>
            <a:r>
              <a:rPr lang="en-US" sz="1700" dirty="0" err="1" smtClean="0"/>
              <a:t>Hemabartonellosis</a:t>
            </a:r>
            <a:r>
              <a:rPr lang="en-US" sz="1700" dirty="0" smtClean="0"/>
              <a:t> is caused by infection of the red blood cell by </a:t>
            </a:r>
            <a:r>
              <a:rPr lang="en-US" sz="1700" i="1" dirty="0" err="1" smtClean="0"/>
              <a:t>Hemobartonella</a:t>
            </a:r>
            <a:r>
              <a:rPr lang="en-US" sz="1700" i="1" dirty="0" smtClean="0"/>
              <a:t> </a:t>
            </a:r>
            <a:r>
              <a:rPr lang="en-US" sz="1700" i="1" dirty="0" err="1" smtClean="0"/>
              <a:t>felis</a:t>
            </a:r>
            <a:r>
              <a:rPr lang="en-US" sz="1700" i="1" dirty="0" smtClean="0"/>
              <a:t> </a:t>
            </a:r>
            <a:r>
              <a:rPr lang="en-US" sz="1700" dirty="0" smtClean="0"/>
              <a:t>or </a:t>
            </a:r>
            <a:r>
              <a:rPr lang="en-US" sz="1700" i="1" dirty="0" err="1" smtClean="0"/>
              <a:t>Mycoplasma</a:t>
            </a:r>
            <a:r>
              <a:rPr lang="en-US" sz="1700" i="1" dirty="0" smtClean="0"/>
              <a:t> </a:t>
            </a:r>
            <a:r>
              <a:rPr lang="en-US" sz="1700" i="1" dirty="0" err="1" smtClean="0"/>
              <a:t>haemofelis</a:t>
            </a:r>
            <a:r>
              <a:rPr lang="en-US" sz="1700" i="1" dirty="0" smtClean="0"/>
              <a:t> </a:t>
            </a:r>
            <a:r>
              <a:rPr lang="en-US" sz="1700" dirty="0" smtClean="0"/>
              <a:t>(</a:t>
            </a:r>
            <a:r>
              <a:rPr lang="en-US" sz="1700" dirty="0" err="1" smtClean="0"/>
              <a:t>epicellular</a:t>
            </a:r>
            <a:r>
              <a:rPr lang="en-US" sz="1700" dirty="0" smtClean="0"/>
              <a:t> bacterial parasites of feline erythrocytes.)</a:t>
            </a:r>
          </a:p>
          <a:p>
            <a:pPr>
              <a:buFont typeface="Arial"/>
              <a:buChar char="•"/>
            </a:pPr>
            <a:r>
              <a:rPr lang="en-US" sz="1700" dirty="0" smtClean="0"/>
              <a:t>The organisms are recognized as small blue </a:t>
            </a:r>
            <a:r>
              <a:rPr lang="en-US" sz="1700" dirty="0" err="1" smtClean="0"/>
              <a:t>cocci</a:t>
            </a:r>
            <a:r>
              <a:rPr lang="en-US" sz="1700" dirty="0" smtClean="0"/>
              <a:t>, rings, or rods on the edges or across the membrane of red blood cells.</a:t>
            </a:r>
          </a:p>
          <a:p>
            <a:pPr>
              <a:buFont typeface="Arial"/>
              <a:buChar char="•"/>
            </a:pPr>
            <a:r>
              <a:rPr lang="en-US" sz="1700" dirty="0" smtClean="0"/>
              <a:t>The immune system detects the parasite and then tries to destroy it, along with the red blood cell to which it is attached. The anemia that can be caused by this parasite is called Feline Infectious Anemia (FIA)</a:t>
            </a:r>
          </a:p>
        </p:txBody>
      </p:sp>
      <p:pic>
        <p:nvPicPr>
          <p:cNvPr id="42" name="Content Placeholder 41" descr="Screen shot 2011-07-18 at 4.28.53 PM.png"/>
          <p:cNvPicPr>
            <a:picLocks noGrp="1" noChangeAspect="1"/>
          </p:cNvPicPr>
          <p:nvPr>
            <p:ph idx="1"/>
          </p:nvPr>
        </p:nvPicPr>
        <p:blipFill>
          <a:blip r:embed="rId2"/>
          <a:srcRect t="-19555" b="-19555"/>
          <a:stretch>
            <a:fillRect/>
          </a:stretch>
        </p:blipFill>
        <p:spPr>
          <a:xfrm>
            <a:off x="3776825" y="53530"/>
            <a:ext cx="5347570" cy="6808183"/>
          </a:xfrm>
        </p:spPr>
      </p:pic>
      <p:cxnSp>
        <p:nvCxnSpPr>
          <p:cNvPr id="46" name="Straight Arrow Connector 45"/>
          <p:cNvCxnSpPr/>
          <p:nvPr/>
        </p:nvCxnSpPr>
        <p:spPr>
          <a:xfrm>
            <a:off x="4954143" y="1881589"/>
            <a:ext cx="266521" cy="219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4686820" y="2979181"/>
            <a:ext cx="298662" cy="204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descr="harvey green mfelis.jpg"/>
          <p:cNvPicPr>
            <a:picLocks noGrp="1" noChangeAspect="1"/>
          </p:cNvPicPr>
          <p:nvPr>
            <p:ph type="pic" idx="1"/>
          </p:nvPr>
        </p:nvPicPr>
        <p:blipFill>
          <a:blip r:embed="rId2"/>
          <a:srcRect l="-5848" r="-5848"/>
          <a:stretch>
            <a:fillRect/>
          </a:stretch>
        </p:blipFill>
        <p:spPr>
          <a:xfrm>
            <a:off x="-38849" y="421403"/>
            <a:ext cx="6577911" cy="4318955"/>
          </a:xfrm>
        </p:spPr>
      </p:pic>
      <p:sp>
        <p:nvSpPr>
          <p:cNvPr id="2" name="Title 1"/>
          <p:cNvSpPr>
            <a:spLocks noGrp="1"/>
          </p:cNvSpPr>
          <p:nvPr>
            <p:ph type="title"/>
          </p:nvPr>
        </p:nvSpPr>
        <p:spPr>
          <a:xfrm>
            <a:off x="287019" y="-302555"/>
            <a:ext cx="6191157" cy="833718"/>
          </a:xfrm>
        </p:spPr>
        <p:txBody>
          <a:bodyPr/>
          <a:lstStyle/>
          <a:p>
            <a:r>
              <a:rPr lang="en-US" u="sng" dirty="0" smtClean="0"/>
              <a:t>Four phases of </a:t>
            </a:r>
            <a:r>
              <a:rPr lang="en-US" u="sng" dirty="0" err="1" smtClean="0"/>
              <a:t>Hemabartonellosis</a:t>
            </a:r>
            <a:endParaRPr lang="en-US" u="sng" dirty="0"/>
          </a:p>
        </p:txBody>
      </p:sp>
      <p:sp>
        <p:nvSpPr>
          <p:cNvPr id="6" name="TextBox 5"/>
          <p:cNvSpPr txBox="1"/>
          <p:nvPr/>
        </p:nvSpPr>
        <p:spPr>
          <a:xfrm>
            <a:off x="6725714" y="295963"/>
            <a:ext cx="2214471" cy="1877437"/>
          </a:xfrm>
          <a:prstGeom prst="rect">
            <a:avLst/>
          </a:prstGeom>
          <a:noFill/>
        </p:spPr>
        <p:txBody>
          <a:bodyPr wrap="square" rtlCol="0">
            <a:spAutoFit/>
          </a:bodyPr>
          <a:lstStyle/>
          <a:p>
            <a:pPr algn="ctr"/>
            <a:r>
              <a:rPr lang="en-US" sz="1450" u="sng" dirty="0" smtClean="0">
                <a:solidFill>
                  <a:srgbClr val="FFFFFF"/>
                </a:solidFill>
              </a:rPr>
              <a:t>1</a:t>
            </a:r>
            <a:r>
              <a:rPr lang="en-US" sz="1450" u="sng" baseline="30000" dirty="0" smtClean="0">
                <a:solidFill>
                  <a:srgbClr val="FFFFFF"/>
                </a:solidFill>
              </a:rPr>
              <a:t>st</a:t>
            </a:r>
            <a:r>
              <a:rPr lang="en-US" sz="1450" u="sng" dirty="0" smtClean="0">
                <a:solidFill>
                  <a:srgbClr val="FFFFFF"/>
                </a:solidFill>
              </a:rPr>
              <a:t> phase:</a:t>
            </a:r>
          </a:p>
          <a:p>
            <a:pPr algn="ctr">
              <a:buFont typeface="Arial"/>
              <a:buChar char="•"/>
            </a:pPr>
            <a:r>
              <a:rPr lang="en-US" sz="1450" dirty="0" smtClean="0">
                <a:solidFill>
                  <a:srgbClr val="FFFFFF"/>
                </a:solidFill>
              </a:rPr>
              <a:t>pre</a:t>
            </a:r>
            <a:r>
              <a:rPr lang="en-US" sz="1450" dirty="0" smtClean="0">
                <a:solidFill>
                  <a:srgbClr val="FFFFFF"/>
                </a:solidFill>
              </a:rPr>
              <a:t>-</a:t>
            </a:r>
            <a:r>
              <a:rPr lang="en-US" sz="1450" dirty="0" err="1" smtClean="0">
                <a:solidFill>
                  <a:srgbClr val="FFFFFF"/>
                </a:solidFill>
              </a:rPr>
              <a:t>parasitemic</a:t>
            </a:r>
            <a:r>
              <a:rPr lang="en-US" sz="1450" dirty="0" smtClean="0">
                <a:solidFill>
                  <a:srgbClr val="FFFFFF"/>
                </a:solidFill>
              </a:rPr>
              <a:t> </a:t>
            </a:r>
            <a:r>
              <a:rPr lang="en-US" sz="1450" dirty="0" smtClean="0">
                <a:solidFill>
                  <a:srgbClr val="FFFFFF"/>
                </a:solidFill>
              </a:rPr>
              <a:t>phase</a:t>
            </a:r>
          </a:p>
          <a:p>
            <a:pPr algn="ctr">
              <a:buFont typeface="Arial"/>
              <a:buChar char="•"/>
            </a:pPr>
            <a:r>
              <a:rPr lang="en-US" sz="1450" dirty="0" smtClean="0">
                <a:solidFill>
                  <a:srgbClr val="FFFFFF"/>
                </a:solidFill>
              </a:rPr>
              <a:t>lasts </a:t>
            </a:r>
            <a:r>
              <a:rPr lang="en-US" sz="1450" dirty="0" smtClean="0">
                <a:solidFill>
                  <a:srgbClr val="FFFFFF"/>
                </a:solidFill>
              </a:rPr>
              <a:t>from 2 to 21 </a:t>
            </a:r>
            <a:r>
              <a:rPr lang="en-US" sz="1450" dirty="0" smtClean="0">
                <a:solidFill>
                  <a:srgbClr val="FFFFFF"/>
                </a:solidFill>
              </a:rPr>
              <a:t>days </a:t>
            </a:r>
          </a:p>
          <a:p>
            <a:pPr algn="ctr">
              <a:buFont typeface="Arial"/>
              <a:buChar char="•"/>
            </a:pPr>
            <a:r>
              <a:rPr lang="en-US" sz="1450" dirty="0" smtClean="0">
                <a:solidFill>
                  <a:srgbClr val="FFFFFF"/>
                </a:solidFill>
              </a:rPr>
              <a:t>cats </a:t>
            </a:r>
            <a:r>
              <a:rPr lang="en-US" sz="1450" dirty="0" smtClean="0">
                <a:solidFill>
                  <a:srgbClr val="FFFFFF"/>
                </a:solidFill>
              </a:rPr>
              <a:t>are infected but don't show clinical </a:t>
            </a:r>
            <a:r>
              <a:rPr lang="en-US" sz="1450" dirty="0" smtClean="0">
                <a:solidFill>
                  <a:srgbClr val="FFFFFF"/>
                </a:solidFill>
              </a:rPr>
              <a:t>signs</a:t>
            </a:r>
            <a:endParaRPr lang="en-US" sz="1450" dirty="0" smtClean="0">
              <a:solidFill>
                <a:srgbClr val="FFFFFF"/>
              </a:solidFill>
            </a:endParaRPr>
          </a:p>
          <a:p>
            <a:pPr algn="ctr">
              <a:buFont typeface="Arial"/>
              <a:buChar char="•"/>
            </a:pPr>
            <a:r>
              <a:rPr lang="en-US" sz="1450" dirty="0" smtClean="0">
                <a:solidFill>
                  <a:srgbClr val="FFFFFF"/>
                </a:solidFill>
              </a:rPr>
              <a:t> </a:t>
            </a:r>
            <a:r>
              <a:rPr lang="en-US" sz="1450" dirty="0" smtClean="0">
                <a:solidFill>
                  <a:srgbClr val="FFFFFF"/>
                </a:solidFill>
              </a:rPr>
              <a:t>the organism is not detectable in the </a:t>
            </a:r>
            <a:r>
              <a:rPr lang="en-US" sz="1450" dirty="0" smtClean="0">
                <a:solidFill>
                  <a:srgbClr val="FFFFFF"/>
                </a:solidFill>
              </a:rPr>
              <a:t>bloodstream</a:t>
            </a:r>
            <a:endParaRPr lang="en-US" sz="1450" dirty="0">
              <a:solidFill>
                <a:srgbClr val="FFFFFF"/>
              </a:solidFill>
            </a:endParaRPr>
          </a:p>
        </p:txBody>
      </p:sp>
      <p:sp>
        <p:nvSpPr>
          <p:cNvPr id="11" name="Rectangle 10"/>
          <p:cNvSpPr/>
          <p:nvPr/>
        </p:nvSpPr>
        <p:spPr>
          <a:xfrm>
            <a:off x="6539062" y="2314520"/>
            <a:ext cx="2401123" cy="252388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788426" y="2789948"/>
            <a:ext cx="2116493" cy="285985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u="sng" dirty="0" smtClean="0">
                <a:solidFill>
                  <a:srgbClr val="FFFFFF"/>
                </a:solidFill>
              </a:rPr>
              <a:t>2</a:t>
            </a:r>
            <a:r>
              <a:rPr lang="en-US" sz="1400" u="sng" baseline="30000" dirty="0" smtClean="0">
                <a:solidFill>
                  <a:srgbClr val="FFFFFF"/>
                </a:solidFill>
              </a:rPr>
              <a:t>nd</a:t>
            </a:r>
            <a:r>
              <a:rPr lang="en-US" sz="1400" u="sng" dirty="0" smtClean="0">
                <a:solidFill>
                  <a:srgbClr val="FFFFFF"/>
                </a:solidFill>
              </a:rPr>
              <a:t> phase: </a:t>
            </a:r>
            <a:endParaRPr lang="en-US" sz="1400" dirty="0" smtClean="0">
              <a:solidFill>
                <a:srgbClr val="FFFFFF"/>
              </a:solidFill>
            </a:endParaRPr>
          </a:p>
          <a:p>
            <a:pPr algn="ctr">
              <a:buFont typeface="Arial"/>
              <a:buChar char="•"/>
            </a:pPr>
            <a:r>
              <a:rPr lang="en-US" sz="1400" dirty="0" smtClean="0">
                <a:solidFill>
                  <a:srgbClr val="FFFFFF"/>
                </a:solidFill>
              </a:rPr>
              <a:t>acute phase</a:t>
            </a:r>
          </a:p>
          <a:p>
            <a:pPr algn="ctr">
              <a:buFont typeface="Arial"/>
              <a:buChar char="•"/>
            </a:pPr>
            <a:r>
              <a:rPr lang="en-US" sz="1400" dirty="0" smtClean="0">
                <a:solidFill>
                  <a:srgbClr val="FFFFFF"/>
                </a:solidFill>
              </a:rPr>
              <a:t>lasts from 2 to 4 months</a:t>
            </a:r>
          </a:p>
          <a:p>
            <a:pPr algn="ctr">
              <a:buFont typeface="Arial"/>
              <a:buChar char="•"/>
            </a:pPr>
            <a:r>
              <a:rPr lang="en-US" sz="1400" dirty="0" smtClean="0">
                <a:solidFill>
                  <a:srgbClr val="FFFFFF"/>
                </a:solidFill>
              </a:rPr>
              <a:t>clinical signs and </a:t>
            </a:r>
            <a:r>
              <a:rPr lang="en-US" sz="1400" dirty="0" err="1" smtClean="0">
                <a:solidFill>
                  <a:srgbClr val="FFFFFF"/>
                </a:solidFill>
              </a:rPr>
              <a:t>parasitemia</a:t>
            </a:r>
            <a:r>
              <a:rPr lang="en-US" sz="1400" dirty="0" smtClean="0">
                <a:solidFill>
                  <a:srgbClr val="FFFFFF"/>
                </a:solidFill>
              </a:rPr>
              <a:t> occur occasionally, severity varies</a:t>
            </a:r>
            <a:endParaRPr lang="en-US" sz="1400" dirty="0" smtClean="0">
              <a:solidFill>
                <a:srgbClr val="FFFFFF"/>
              </a:solidFill>
            </a:endParaRPr>
          </a:p>
          <a:p>
            <a:pPr algn="ctr">
              <a:buFont typeface="Arial"/>
              <a:buChar char="•"/>
            </a:pPr>
            <a:r>
              <a:rPr lang="en-US" sz="1400" dirty="0" smtClean="0">
                <a:solidFill>
                  <a:srgbClr val="FFFFFF"/>
                </a:solidFill>
              </a:rPr>
              <a:t>some </a:t>
            </a:r>
            <a:r>
              <a:rPr lang="en-US" sz="1400" dirty="0" smtClean="0">
                <a:solidFill>
                  <a:srgbClr val="FFFFFF"/>
                </a:solidFill>
              </a:rPr>
              <a:t>are asymptomatic,</a:t>
            </a:r>
            <a:r>
              <a:rPr lang="en-US" sz="1400" dirty="0" smtClean="0">
                <a:solidFill>
                  <a:srgbClr val="FFFFFF"/>
                </a:solidFill>
              </a:rPr>
              <a:t> other </a:t>
            </a:r>
            <a:r>
              <a:rPr lang="en-US" sz="1400" dirty="0" smtClean="0">
                <a:solidFill>
                  <a:srgbClr val="FFFFFF"/>
                </a:solidFill>
              </a:rPr>
              <a:t>cats have profound anemia and illness, which can be </a:t>
            </a:r>
            <a:r>
              <a:rPr lang="en-US" sz="1400" dirty="0" smtClean="0">
                <a:solidFill>
                  <a:srgbClr val="FFFFFF"/>
                </a:solidFill>
              </a:rPr>
              <a:t>fatal</a:t>
            </a:r>
            <a:endParaRPr lang="en-US" sz="1400" dirty="0">
              <a:solidFill>
                <a:srgbClr val="FFFFFF"/>
              </a:solidFill>
            </a:endParaRPr>
          </a:p>
        </p:txBody>
      </p:sp>
      <p:sp>
        <p:nvSpPr>
          <p:cNvPr id="13" name="Rectangle 12"/>
          <p:cNvSpPr/>
          <p:nvPr/>
        </p:nvSpPr>
        <p:spPr>
          <a:xfrm>
            <a:off x="4044829" y="4838406"/>
            <a:ext cx="2304613" cy="1825555"/>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044829" y="4838406"/>
            <a:ext cx="2304613" cy="2031325"/>
          </a:xfrm>
          <a:prstGeom prst="rect">
            <a:avLst/>
          </a:prstGeom>
          <a:noFill/>
        </p:spPr>
        <p:txBody>
          <a:bodyPr wrap="square" rtlCol="0">
            <a:spAutoFit/>
          </a:bodyPr>
          <a:lstStyle/>
          <a:p>
            <a:pPr algn="ctr"/>
            <a:r>
              <a:rPr lang="en-US" sz="1400" u="sng" dirty="0" smtClean="0">
                <a:solidFill>
                  <a:schemeClr val="bg1"/>
                </a:solidFill>
              </a:rPr>
              <a:t>3</a:t>
            </a:r>
            <a:r>
              <a:rPr lang="en-US" sz="1400" u="sng" baseline="30000" dirty="0" smtClean="0">
                <a:solidFill>
                  <a:schemeClr val="bg1"/>
                </a:solidFill>
              </a:rPr>
              <a:t>rd</a:t>
            </a:r>
            <a:r>
              <a:rPr lang="en-US" sz="1400" u="sng" dirty="0" smtClean="0">
                <a:solidFill>
                  <a:schemeClr val="bg1"/>
                </a:solidFill>
              </a:rPr>
              <a:t> phase:</a:t>
            </a:r>
          </a:p>
          <a:p>
            <a:pPr algn="ctr">
              <a:buFont typeface="Arial"/>
              <a:buChar char="•"/>
            </a:pPr>
            <a:r>
              <a:rPr lang="en-US" sz="1400" dirty="0" smtClean="0">
                <a:solidFill>
                  <a:schemeClr val="bg1"/>
                </a:solidFill>
              </a:rPr>
              <a:t>recovery phase</a:t>
            </a:r>
          </a:p>
          <a:p>
            <a:pPr algn="ctr">
              <a:buFont typeface="Arial"/>
              <a:buChar char="•"/>
            </a:pPr>
            <a:r>
              <a:rPr lang="en-US" sz="1400" dirty="0" smtClean="0">
                <a:solidFill>
                  <a:schemeClr val="bg1"/>
                </a:solidFill>
              </a:rPr>
              <a:t>can vary in duration</a:t>
            </a:r>
          </a:p>
          <a:p>
            <a:pPr algn="ctr">
              <a:buFont typeface="Arial"/>
              <a:buChar char="•"/>
            </a:pPr>
            <a:r>
              <a:rPr lang="en-US" sz="1400" dirty="0" smtClean="0">
                <a:solidFill>
                  <a:schemeClr val="bg1"/>
                </a:solidFill>
              </a:rPr>
              <a:t>can remain mildly anemic and asymptomatic</a:t>
            </a:r>
          </a:p>
          <a:p>
            <a:pPr algn="ctr">
              <a:buFont typeface="Arial"/>
              <a:buChar char="•"/>
            </a:pPr>
            <a:r>
              <a:rPr lang="en-US" sz="1400" dirty="0" smtClean="0">
                <a:solidFill>
                  <a:schemeClr val="bg1"/>
                </a:solidFill>
              </a:rPr>
              <a:t>phases of </a:t>
            </a:r>
            <a:r>
              <a:rPr lang="en-US" sz="1400" dirty="0" err="1" smtClean="0">
                <a:solidFill>
                  <a:schemeClr val="bg1"/>
                </a:solidFill>
              </a:rPr>
              <a:t>parasitemia</a:t>
            </a:r>
            <a:r>
              <a:rPr lang="en-US" sz="1400" dirty="0" smtClean="0">
                <a:solidFill>
                  <a:schemeClr val="bg1"/>
                </a:solidFill>
              </a:rPr>
              <a:t> are </a:t>
            </a:r>
            <a:r>
              <a:rPr lang="en-US" sz="1400" dirty="0" smtClean="0">
                <a:solidFill>
                  <a:schemeClr val="bg1"/>
                </a:solidFill>
              </a:rPr>
              <a:t>minimal</a:t>
            </a:r>
            <a:endParaRPr lang="en-US" sz="1400" u="sng" dirty="0" smtClean="0">
              <a:solidFill>
                <a:schemeClr val="bg1"/>
              </a:solidFill>
            </a:endParaRPr>
          </a:p>
          <a:p>
            <a:endParaRPr lang="en-US" sz="1400" dirty="0">
              <a:solidFill>
                <a:schemeClr val="bg1"/>
              </a:solidFill>
            </a:endParaRPr>
          </a:p>
        </p:txBody>
      </p:sp>
      <p:sp>
        <p:nvSpPr>
          <p:cNvPr id="16" name="Rectangle 15"/>
          <p:cNvSpPr/>
          <p:nvPr/>
        </p:nvSpPr>
        <p:spPr>
          <a:xfrm>
            <a:off x="956338" y="4838406"/>
            <a:ext cx="2304617" cy="1825555"/>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956338" y="4838406"/>
            <a:ext cx="2304617" cy="2062103"/>
          </a:xfrm>
          <a:prstGeom prst="rect">
            <a:avLst/>
          </a:prstGeom>
          <a:noFill/>
        </p:spPr>
        <p:txBody>
          <a:bodyPr wrap="square" rtlCol="0">
            <a:spAutoFit/>
          </a:bodyPr>
          <a:lstStyle/>
          <a:p>
            <a:pPr algn="ctr"/>
            <a:r>
              <a:rPr lang="en-US" sz="1600" u="sng" dirty="0" smtClean="0">
                <a:solidFill>
                  <a:srgbClr val="FFFFFF"/>
                </a:solidFill>
              </a:rPr>
              <a:t>4</a:t>
            </a:r>
            <a:r>
              <a:rPr lang="en-US" sz="1600" u="sng" baseline="30000" dirty="0" smtClean="0">
                <a:solidFill>
                  <a:srgbClr val="FFFFFF"/>
                </a:solidFill>
              </a:rPr>
              <a:t>th</a:t>
            </a:r>
            <a:r>
              <a:rPr lang="en-US" sz="1600" u="sng" dirty="0" smtClean="0">
                <a:solidFill>
                  <a:srgbClr val="FFFFFF"/>
                </a:solidFill>
              </a:rPr>
              <a:t> phase</a:t>
            </a:r>
            <a:r>
              <a:rPr lang="en-US" sz="1600" dirty="0" smtClean="0">
                <a:solidFill>
                  <a:srgbClr val="FFFFFF"/>
                </a:solidFill>
              </a:rPr>
              <a:t>: </a:t>
            </a:r>
          </a:p>
          <a:p>
            <a:pPr algn="ctr">
              <a:buFont typeface="Arial"/>
              <a:buChar char="•"/>
            </a:pPr>
            <a:r>
              <a:rPr lang="en-US" sz="1600" dirty="0" smtClean="0">
                <a:solidFill>
                  <a:srgbClr val="FFFFFF"/>
                </a:solidFill>
              </a:rPr>
              <a:t>carrier phase</a:t>
            </a:r>
          </a:p>
          <a:p>
            <a:pPr algn="ctr">
              <a:buFont typeface="Arial"/>
              <a:buChar char="•"/>
            </a:pPr>
            <a:r>
              <a:rPr lang="en-US" sz="1600" dirty="0" smtClean="0">
                <a:solidFill>
                  <a:srgbClr val="FFFFFF"/>
                </a:solidFill>
              </a:rPr>
              <a:t>can last for years</a:t>
            </a:r>
          </a:p>
          <a:p>
            <a:pPr algn="ctr">
              <a:buFont typeface="Arial"/>
              <a:buChar char="•"/>
            </a:pPr>
            <a:r>
              <a:rPr lang="en-US" sz="1600" dirty="0" smtClean="0">
                <a:solidFill>
                  <a:srgbClr val="FFFFFF"/>
                </a:solidFill>
              </a:rPr>
              <a:t>appear clinically normal</a:t>
            </a:r>
          </a:p>
          <a:p>
            <a:pPr algn="ctr">
              <a:buFont typeface="Arial"/>
              <a:buChar char="•"/>
            </a:pPr>
            <a:r>
              <a:rPr lang="en-US" sz="1600" dirty="0" smtClean="0">
                <a:solidFill>
                  <a:srgbClr val="FFFFFF"/>
                </a:solidFill>
              </a:rPr>
              <a:t>organism is rarely </a:t>
            </a:r>
            <a:r>
              <a:rPr lang="en-US" sz="1600" dirty="0" smtClean="0">
                <a:solidFill>
                  <a:srgbClr val="FFFFFF"/>
                </a:solidFill>
              </a:rPr>
              <a:t>detectable</a:t>
            </a:r>
          </a:p>
          <a:p>
            <a:endParaRPr lang="en-US" sz="1600" dirty="0">
              <a:solidFill>
                <a:srgbClr val="FFFFFF"/>
              </a:solidFill>
            </a:endParaRPr>
          </a:p>
        </p:txBody>
      </p:sp>
      <p:sp>
        <p:nvSpPr>
          <p:cNvPr id="18" name="TextBox 17"/>
          <p:cNvSpPr txBox="1"/>
          <p:nvPr/>
        </p:nvSpPr>
        <p:spPr>
          <a:xfrm>
            <a:off x="1032942" y="3996264"/>
            <a:ext cx="872067" cy="307777"/>
          </a:xfrm>
          <a:prstGeom prst="rect">
            <a:avLst/>
          </a:prstGeom>
          <a:noFill/>
        </p:spPr>
        <p:txBody>
          <a:bodyPr wrap="square" rtlCol="0">
            <a:spAutoFit/>
          </a:bodyPr>
          <a:lstStyle/>
          <a:p>
            <a:r>
              <a:rPr lang="en-US" sz="1400" dirty="0" smtClean="0"/>
              <a:t>First</a:t>
            </a:r>
            <a:endParaRPr lang="en-US" sz="1400" dirty="0"/>
          </a:p>
        </p:txBody>
      </p:sp>
      <p:sp>
        <p:nvSpPr>
          <p:cNvPr id="19" name="TextBox 18"/>
          <p:cNvSpPr txBox="1"/>
          <p:nvPr/>
        </p:nvSpPr>
        <p:spPr>
          <a:xfrm>
            <a:off x="1879608" y="3996262"/>
            <a:ext cx="888991" cy="307777"/>
          </a:xfrm>
          <a:prstGeom prst="rect">
            <a:avLst/>
          </a:prstGeom>
          <a:noFill/>
        </p:spPr>
        <p:txBody>
          <a:bodyPr wrap="square" rtlCol="0">
            <a:spAutoFit/>
          </a:bodyPr>
          <a:lstStyle/>
          <a:p>
            <a:r>
              <a:rPr lang="en-US" sz="1400" dirty="0" smtClean="0"/>
              <a:t>Second</a:t>
            </a:r>
            <a:endParaRPr lang="en-US" sz="1400" dirty="0"/>
          </a:p>
        </p:txBody>
      </p:sp>
      <p:sp>
        <p:nvSpPr>
          <p:cNvPr id="20" name="TextBox 19"/>
          <p:cNvSpPr txBox="1"/>
          <p:nvPr/>
        </p:nvSpPr>
        <p:spPr>
          <a:xfrm>
            <a:off x="3852338" y="3996264"/>
            <a:ext cx="939800" cy="307777"/>
          </a:xfrm>
          <a:prstGeom prst="rect">
            <a:avLst/>
          </a:prstGeom>
          <a:noFill/>
        </p:spPr>
        <p:txBody>
          <a:bodyPr wrap="square" rtlCol="0">
            <a:spAutoFit/>
          </a:bodyPr>
          <a:lstStyle/>
          <a:p>
            <a:r>
              <a:rPr lang="en-US" sz="1400" dirty="0" smtClean="0"/>
              <a:t>Third</a:t>
            </a:r>
            <a:endParaRPr lang="en-US" sz="1400" dirty="0"/>
          </a:p>
        </p:txBody>
      </p:sp>
      <p:sp>
        <p:nvSpPr>
          <p:cNvPr id="21" name="TextBox 20"/>
          <p:cNvSpPr txBox="1"/>
          <p:nvPr/>
        </p:nvSpPr>
        <p:spPr>
          <a:xfrm>
            <a:off x="5063071" y="3987797"/>
            <a:ext cx="1024467" cy="307777"/>
          </a:xfrm>
          <a:prstGeom prst="rect">
            <a:avLst/>
          </a:prstGeom>
          <a:noFill/>
        </p:spPr>
        <p:txBody>
          <a:bodyPr wrap="square" rtlCol="0">
            <a:spAutoFit/>
          </a:bodyPr>
          <a:lstStyle/>
          <a:p>
            <a:r>
              <a:rPr lang="en-US" sz="1400" dirty="0" smtClean="0"/>
              <a:t>Fourth</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34727" y="266557"/>
            <a:ext cx="2790625" cy="646331"/>
          </a:xfrm>
          <a:prstGeom prst="rect">
            <a:avLst/>
          </a:prstGeom>
          <a:noFill/>
        </p:spPr>
        <p:txBody>
          <a:bodyPr wrap="square" rtlCol="0">
            <a:spAutoFit/>
          </a:bodyPr>
          <a:lstStyle/>
          <a:p>
            <a:r>
              <a:rPr lang="en-US" sz="3600" u="sng" dirty="0" err="1" smtClean="0">
                <a:solidFill>
                  <a:schemeClr val="bg1"/>
                </a:solidFill>
              </a:rPr>
              <a:t>Signalment</a:t>
            </a:r>
            <a:endParaRPr lang="en-US" sz="3600" u="sng" dirty="0">
              <a:solidFill>
                <a:schemeClr val="bg1"/>
              </a:solidFill>
            </a:endParaRPr>
          </a:p>
        </p:txBody>
      </p:sp>
      <p:sp>
        <p:nvSpPr>
          <p:cNvPr id="5" name="TextBox 4"/>
          <p:cNvSpPr txBox="1"/>
          <p:nvPr/>
        </p:nvSpPr>
        <p:spPr>
          <a:xfrm>
            <a:off x="4722210" y="344957"/>
            <a:ext cx="1878087" cy="1754327"/>
          </a:xfrm>
          <a:prstGeom prst="rect">
            <a:avLst/>
          </a:prstGeom>
          <a:noFill/>
        </p:spPr>
        <p:txBody>
          <a:bodyPr wrap="square" rtlCol="0">
            <a:spAutoFit/>
          </a:bodyPr>
          <a:lstStyle/>
          <a:p>
            <a:pPr algn="ctr"/>
            <a:r>
              <a:rPr lang="en-US" dirty="0" smtClean="0">
                <a:solidFill>
                  <a:srgbClr val="FFFFFF"/>
                </a:solidFill>
              </a:rPr>
              <a:t>Age: Cats less than four years of age are at higher risk, but all ages can get it.</a:t>
            </a:r>
            <a:endParaRPr lang="en-US" dirty="0">
              <a:solidFill>
                <a:srgbClr val="FFFFFF"/>
              </a:solidFill>
            </a:endParaRPr>
          </a:p>
        </p:txBody>
      </p:sp>
      <p:sp>
        <p:nvSpPr>
          <p:cNvPr id="7" name="TextBox 6"/>
          <p:cNvSpPr txBox="1"/>
          <p:nvPr/>
        </p:nvSpPr>
        <p:spPr>
          <a:xfrm>
            <a:off x="4737888" y="2791025"/>
            <a:ext cx="1846731" cy="923330"/>
          </a:xfrm>
          <a:prstGeom prst="rect">
            <a:avLst/>
          </a:prstGeom>
          <a:noFill/>
        </p:spPr>
        <p:txBody>
          <a:bodyPr wrap="square" rtlCol="0">
            <a:spAutoFit/>
          </a:bodyPr>
          <a:lstStyle/>
          <a:p>
            <a:pPr algn="ctr"/>
            <a:r>
              <a:rPr lang="en-US" dirty="0" smtClean="0">
                <a:solidFill>
                  <a:srgbClr val="FFFFFF"/>
                </a:solidFill>
              </a:rPr>
              <a:t>Breed: No known breed is of higher risk.</a:t>
            </a:r>
            <a:endParaRPr lang="en-US" dirty="0">
              <a:solidFill>
                <a:srgbClr val="FFFFFF"/>
              </a:solidFill>
            </a:endParaRPr>
          </a:p>
        </p:txBody>
      </p:sp>
      <p:sp>
        <p:nvSpPr>
          <p:cNvPr id="8" name="TextBox 7"/>
          <p:cNvSpPr txBox="1"/>
          <p:nvPr/>
        </p:nvSpPr>
        <p:spPr>
          <a:xfrm>
            <a:off x="7023596" y="313597"/>
            <a:ext cx="1599122" cy="1815882"/>
          </a:xfrm>
          <a:prstGeom prst="rect">
            <a:avLst/>
          </a:prstGeom>
          <a:noFill/>
        </p:spPr>
        <p:txBody>
          <a:bodyPr wrap="square" rtlCol="0">
            <a:spAutoFit/>
          </a:bodyPr>
          <a:lstStyle/>
          <a:p>
            <a:pPr algn="ctr"/>
            <a:r>
              <a:rPr lang="en-US" sz="1600" dirty="0" smtClean="0">
                <a:solidFill>
                  <a:srgbClr val="FFFFFF"/>
                </a:solidFill>
              </a:rPr>
              <a:t>Sex: Male cats are typically more aggressive which makes them slightly more prone.</a:t>
            </a:r>
            <a:endParaRPr lang="en-US" sz="1600" dirty="0">
              <a:solidFill>
                <a:srgbClr val="FFFFFF"/>
              </a:solidFill>
            </a:endParaRPr>
          </a:p>
        </p:txBody>
      </p:sp>
      <p:sp>
        <p:nvSpPr>
          <p:cNvPr id="9" name="TextBox 8"/>
          <p:cNvSpPr txBox="1"/>
          <p:nvPr/>
        </p:nvSpPr>
        <p:spPr>
          <a:xfrm>
            <a:off x="7023596" y="2681265"/>
            <a:ext cx="1599122" cy="1200329"/>
          </a:xfrm>
          <a:prstGeom prst="rect">
            <a:avLst/>
          </a:prstGeom>
          <a:noFill/>
        </p:spPr>
        <p:txBody>
          <a:bodyPr wrap="square" rtlCol="0">
            <a:spAutoFit/>
          </a:bodyPr>
          <a:lstStyle/>
          <a:p>
            <a:pPr algn="ctr"/>
            <a:r>
              <a:rPr lang="en-US" dirty="0" smtClean="0">
                <a:solidFill>
                  <a:srgbClr val="FFFFFF"/>
                </a:solidFill>
              </a:rPr>
              <a:t>Geographic: Outdoor cats are of higher risk.</a:t>
            </a:r>
            <a:endParaRPr lang="en-US" dirty="0">
              <a:solidFill>
                <a:srgbClr val="FFFFFF"/>
              </a:solidFill>
            </a:endParaRPr>
          </a:p>
        </p:txBody>
      </p:sp>
      <p:sp>
        <p:nvSpPr>
          <p:cNvPr id="10" name="TextBox 9"/>
          <p:cNvSpPr txBox="1"/>
          <p:nvPr/>
        </p:nvSpPr>
        <p:spPr>
          <a:xfrm>
            <a:off x="595751" y="1207352"/>
            <a:ext cx="3809674" cy="2585323"/>
          </a:xfrm>
          <a:prstGeom prst="rect">
            <a:avLst/>
          </a:prstGeom>
          <a:noFill/>
        </p:spPr>
        <p:txBody>
          <a:bodyPr wrap="square" rtlCol="0">
            <a:spAutoFit/>
          </a:bodyPr>
          <a:lstStyle/>
          <a:p>
            <a:pPr algn="ctr"/>
            <a:r>
              <a:rPr lang="en-US" dirty="0" smtClean="0">
                <a:solidFill>
                  <a:srgbClr val="FFFFFF"/>
                </a:solidFill>
              </a:rPr>
              <a:t>Cats with improper vaccinations, </a:t>
            </a:r>
            <a:r>
              <a:rPr lang="en-US" dirty="0">
                <a:solidFill>
                  <a:srgbClr val="FFFFFF"/>
                </a:solidFill>
              </a:rPr>
              <a:t>feline </a:t>
            </a:r>
            <a:r>
              <a:rPr lang="en-US" dirty="0" smtClean="0">
                <a:solidFill>
                  <a:srgbClr val="FFFFFF"/>
                </a:solidFill>
              </a:rPr>
              <a:t>leukemia, feline immunodeficiency virus, and anemia are more at risk for developing this parasite.</a:t>
            </a:r>
          </a:p>
          <a:p>
            <a:pPr algn="ctr"/>
            <a:endParaRPr lang="en-US" dirty="0" smtClean="0">
              <a:solidFill>
                <a:srgbClr val="FFFFFF"/>
              </a:solidFill>
            </a:endParaRPr>
          </a:p>
          <a:p>
            <a:pPr algn="ctr"/>
            <a:r>
              <a:rPr lang="en-US" dirty="0" smtClean="0">
                <a:solidFill>
                  <a:srgbClr val="FFFFFF"/>
                </a:solidFill>
              </a:rPr>
              <a:t>Those with </a:t>
            </a:r>
            <a:r>
              <a:rPr lang="en-US" dirty="0">
                <a:solidFill>
                  <a:srgbClr val="FFFFFF"/>
                </a:solidFill>
              </a:rPr>
              <a:t>a history of repeated cat-bite</a:t>
            </a:r>
            <a:r>
              <a:rPr lang="en-US" dirty="0" smtClean="0">
                <a:solidFill>
                  <a:srgbClr val="FFFFFF"/>
                </a:solidFill>
              </a:rPr>
              <a:t> wounds are also more at risk.</a:t>
            </a:r>
            <a:endParaRPr lang="en-US" dirty="0">
              <a:solidFill>
                <a:srgbClr val="FFFFFF"/>
              </a:solidFill>
            </a:endParaRPr>
          </a:p>
        </p:txBody>
      </p:sp>
      <p:pic>
        <p:nvPicPr>
          <p:cNvPr id="11" name="Picture 10" descr="flying-cat-fight.jpg"/>
          <p:cNvPicPr>
            <a:picLocks noChangeAspect="1"/>
          </p:cNvPicPr>
          <p:nvPr/>
        </p:nvPicPr>
        <p:blipFill>
          <a:blip r:embed="rId2"/>
          <a:stretch>
            <a:fillRect/>
          </a:stretch>
        </p:blipFill>
        <p:spPr>
          <a:xfrm>
            <a:off x="282190" y="4462011"/>
            <a:ext cx="3426743" cy="2344967"/>
          </a:xfrm>
          <a:prstGeom prst="rect">
            <a:avLst/>
          </a:prstGeom>
        </p:spPr>
      </p:pic>
      <p:pic>
        <p:nvPicPr>
          <p:cNvPr id="12" name="Picture 11" descr="Screen shot 2011-07-18 at 4.47.12 PM.png"/>
          <p:cNvPicPr>
            <a:picLocks noChangeAspect="1"/>
          </p:cNvPicPr>
          <p:nvPr/>
        </p:nvPicPr>
        <p:blipFill>
          <a:blip r:embed="rId3"/>
          <a:stretch>
            <a:fillRect/>
          </a:stretch>
        </p:blipFill>
        <p:spPr>
          <a:xfrm>
            <a:off x="3755968" y="4446331"/>
            <a:ext cx="1923394" cy="2380309"/>
          </a:xfrm>
          <a:prstGeom prst="rect">
            <a:avLst/>
          </a:prstGeom>
        </p:spPr>
      </p:pic>
      <p:pic>
        <p:nvPicPr>
          <p:cNvPr id="13" name="Picture 12" descr="cat outside.jpg"/>
          <p:cNvPicPr>
            <a:picLocks noChangeAspect="1"/>
          </p:cNvPicPr>
          <p:nvPr/>
        </p:nvPicPr>
        <p:blipFill>
          <a:blip r:embed="rId4"/>
          <a:stretch>
            <a:fillRect/>
          </a:stretch>
        </p:blipFill>
        <p:spPr>
          <a:xfrm>
            <a:off x="5726396" y="4462010"/>
            <a:ext cx="3131932" cy="234894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929272" y="-288840"/>
            <a:ext cx="4016633" cy="1162050"/>
          </a:xfrm>
        </p:spPr>
        <p:txBody>
          <a:bodyPr>
            <a:normAutofit/>
          </a:bodyPr>
          <a:lstStyle/>
          <a:p>
            <a:r>
              <a:rPr lang="en-US" sz="3200" u="sng" dirty="0" smtClean="0"/>
              <a:t>Transmission</a:t>
            </a:r>
            <a:endParaRPr lang="en-US" sz="3200" u="sng" dirty="0"/>
          </a:p>
        </p:txBody>
      </p:sp>
      <p:sp>
        <p:nvSpPr>
          <p:cNvPr id="9" name="Text Placeholder 8"/>
          <p:cNvSpPr>
            <a:spLocks noGrp="1"/>
          </p:cNvSpPr>
          <p:nvPr>
            <p:ph type="body" sz="half" idx="2"/>
          </p:nvPr>
        </p:nvSpPr>
        <p:spPr>
          <a:xfrm>
            <a:off x="381094" y="1348472"/>
            <a:ext cx="4015304" cy="4777691"/>
          </a:xfrm>
        </p:spPr>
        <p:txBody>
          <a:bodyPr>
            <a:normAutofit fontScale="92500" lnSpcReduction="10000"/>
          </a:bodyPr>
          <a:lstStyle/>
          <a:p>
            <a:r>
              <a:rPr lang="en-US" sz="2000" dirty="0" err="1" smtClean="0"/>
              <a:t>Hemabartonellosis</a:t>
            </a:r>
            <a:r>
              <a:rPr lang="en-US" sz="2000" dirty="0" smtClean="0"/>
              <a:t> is believed to be transmitted/spread through:</a:t>
            </a:r>
          </a:p>
          <a:p>
            <a:pPr>
              <a:buFont typeface="Arial"/>
              <a:buChar char="•"/>
            </a:pPr>
            <a:r>
              <a:rPr lang="en-US" sz="2000" dirty="0" smtClean="0"/>
              <a:t> Blood sucking insects (fleas, ticks, mosquitoes)</a:t>
            </a:r>
          </a:p>
          <a:p>
            <a:pPr>
              <a:buFont typeface="Arial"/>
              <a:buChar char="•"/>
            </a:pPr>
            <a:r>
              <a:rPr lang="en-US" sz="2000" dirty="0" smtClean="0"/>
              <a:t>Direct contact between cats when fighting, specifically via open bite wounds.</a:t>
            </a:r>
          </a:p>
          <a:p>
            <a:pPr>
              <a:buFont typeface="Arial"/>
              <a:buChar char="•"/>
            </a:pPr>
            <a:r>
              <a:rPr lang="en-US" sz="2000" dirty="0" smtClean="0"/>
              <a:t>In </a:t>
            </a:r>
            <a:r>
              <a:rPr lang="en-US" sz="2000" dirty="0" err="1" smtClean="0"/>
              <a:t>utero</a:t>
            </a:r>
            <a:r>
              <a:rPr lang="en-US" sz="2000" dirty="0" smtClean="0"/>
              <a:t> or from nursing kittens</a:t>
            </a:r>
          </a:p>
          <a:p>
            <a:pPr>
              <a:buFont typeface="Arial"/>
              <a:buChar char="•"/>
            </a:pPr>
            <a:r>
              <a:rPr lang="en-US" sz="2000" dirty="0" smtClean="0"/>
              <a:t>Intrauterine transmission has also been suspected.</a:t>
            </a:r>
          </a:p>
          <a:p>
            <a:r>
              <a:rPr lang="en-US" sz="2000" dirty="0" smtClean="0"/>
              <a:t>(Transmission in naturally occurring infections have been difficult to clarify fully.)</a:t>
            </a:r>
            <a:endParaRPr lang="en-US" sz="2000" dirty="0"/>
          </a:p>
        </p:txBody>
      </p:sp>
      <p:pic>
        <p:nvPicPr>
          <p:cNvPr id="14" name="Picture Placeholder 13" descr="flea-1.jpg"/>
          <p:cNvPicPr>
            <a:picLocks noGrp="1" noChangeAspect="1"/>
          </p:cNvPicPr>
          <p:nvPr>
            <p:ph type="pic" sz="quarter" idx="13"/>
          </p:nvPr>
        </p:nvPicPr>
        <p:blipFill>
          <a:blip r:embed="rId2"/>
          <a:srcRect t="-11537" b="-11537"/>
          <a:stretch>
            <a:fillRect/>
          </a:stretch>
        </p:blipFill>
        <p:spPr>
          <a:xfrm>
            <a:off x="4624388" y="1012600"/>
            <a:ext cx="2057400" cy="2039112"/>
          </a:xfrm>
        </p:spPr>
      </p:pic>
      <p:pic>
        <p:nvPicPr>
          <p:cNvPr id="20" name="Picture Placeholder 19" descr="mother-cat-nursing.jpg"/>
          <p:cNvPicPr>
            <a:picLocks noGrp="1" noChangeAspect="1"/>
          </p:cNvPicPr>
          <p:nvPr>
            <p:ph type="pic" sz="quarter" idx="15"/>
          </p:nvPr>
        </p:nvPicPr>
        <p:blipFill>
          <a:blip r:embed="rId3"/>
          <a:srcRect t="-17935" b="-17935"/>
          <a:stretch>
            <a:fillRect/>
          </a:stretch>
        </p:blipFill>
        <p:spPr>
          <a:xfrm>
            <a:off x="6803136" y="1709111"/>
            <a:ext cx="2057400" cy="4970263"/>
          </a:xfrm>
        </p:spPr>
      </p:pic>
      <p:pic>
        <p:nvPicPr>
          <p:cNvPr id="19" name="Picture Placeholder 18" descr="wounds_-_cat_bite_injuries_to_humans.jpg"/>
          <p:cNvPicPr>
            <a:picLocks noGrp="1" noChangeAspect="1"/>
          </p:cNvPicPr>
          <p:nvPr>
            <p:ph type="pic" sz="quarter" idx="14"/>
          </p:nvPr>
        </p:nvPicPr>
        <p:blipFill>
          <a:blip r:embed="rId4"/>
          <a:srcRect t="-24737" b="-24737"/>
          <a:stretch>
            <a:fillRect/>
          </a:stretch>
        </p:blipFill>
        <p:spPr>
          <a:xfrm>
            <a:off x="4624388" y="2663903"/>
            <a:ext cx="2057400" cy="203911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a:xfrm>
            <a:off x="4800600" y="4671708"/>
            <a:ext cx="4038600" cy="933450"/>
          </a:xfrm>
        </p:spPr>
        <p:txBody>
          <a:bodyPr>
            <a:noAutofit/>
          </a:bodyPr>
          <a:lstStyle/>
          <a:p>
            <a:r>
              <a:rPr lang="en-US" sz="2400" dirty="0" smtClean="0">
                <a:solidFill>
                  <a:schemeClr val="tx2">
                    <a:lumMod val="75000"/>
                    <a:lumOff val="25000"/>
                  </a:schemeClr>
                </a:solidFill>
              </a:rPr>
              <a:t>Clinical signs may develop slowly with chronic disease or develop acutely.</a:t>
            </a:r>
            <a:br>
              <a:rPr lang="en-US" sz="2400" dirty="0" smtClean="0">
                <a:solidFill>
                  <a:schemeClr val="tx2">
                    <a:lumMod val="75000"/>
                    <a:lumOff val="25000"/>
                  </a:schemeClr>
                </a:solidFill>
              </a:rPr>
            </a:br>
            <a:endParaRPr lang="en-US" sz="2400" dirty="0">
              <a:solidFill>
                <a:schemeClr val="tx2">
                  <a:lumMod val="75000"/>
                  <a:lumOff val="25000"/>
                </a:schemeClr>
              </a:solidFill>
            </a:endParaRPr>
          </a:p>
        </p:txBody>
      </p:sp>
      <p:pic>
        <p:nvPicPr>
          <p:cNvPr id="14" name="Picture Placeholder 13" descr="anemia-ictericia.jpg"/>
          <p:cNvPicPr>
            <a:picLocks noGrp="1" noChangeAspect="1"/>
          </p:cNvPicPr>
          <p:nvPr>
            <p:ph type="pic" sz="quarter" idx="12"/>
          </p:nvPr>
        </p:nvPicPr>
        <p:blipFill>
          <a:blip r:embed="rId2"/>
          <a:srcRect t="-6802" b="-6802"/>
          <a:stretch>
            <a:fillRect/>
          </a:stretch>
        </p:blipFill>
        <p:spPr/>
      </p:pic>
      <p:pic>
        <p:nvPicPr>
          <p:cNvPr id="15" name="Picture Placeholder 14" descr="Sad_Cat_main.jpg"/>
          <p:cNvPicPr>
            <a:picLocks noGrp="1" noChangeAspect="1"/>
          </p:cNvPicPr>
          <p:nvPr>
            <p:ph type="pic" sz="quarter" idx="13"/>
          </p:nvPr>
        </p:nvPicPr>
        <p:blipFill>
          <a:blip r:embed="rId3"/>
          <a:srcRect t="-24393" b="-24393"/>
          <a:stretch>
            <a:fillRect/>
          </a:stretch>
        </p:blipFill>
        <p:spPr/>
      </p:pic>
      <p:sp>
        <p:nvSpPr>
          <p:cNvPr id="9" name="Text Placeholder 8"/>
          <p:cNvSpPr>
            <a:spLocks noGrp="1"/>
          </p:cNvSpPr>
          <p:nvPr>
            <p:ph type="body" sz="half" idx="2"/>
          </p:nvPr>
        </p:nvSpPr>
        <p:spPr>
          <a:xfrm>
            <a:off x="716148" y="305175"/>
            <a:ext cx="3086100" cy="2040905"/>
          </a:xfrm>
        </p:spPr>
        <p:txBody>
          <a:bodyPr/>
          <a:lstStyle/>
          <a:p>
            <a:r>
              <a:rPr lang="en-US" sz="3200" u="sng" dirty="0" smtClean="0"/>
              <a:t>Clinical Signs</a:t>
            </a:r>
            <a:endParaRPr lang="en-US" sz="3200" u="sng" dirty="0"/>
          </a:p>
        </p:txBody>
      </p:sp>
      <p:sp>
        <p:nvSpPr>
          <p:cNvPr id="12" name="TextBox 11"/>
          <p:cNvSpPr txBox="1"/>
          <p:nvPr/>
        </p:nvSpPr>
        <p:spPr>
          <a:xfrm>
            <a:off x="716148" y="1113274"/>
            <a:ext cx="3086100" cy="2862323"/>
          </a:xfrm>
          <a:prstGeom prst="rect">
            <a:avLst/>
          </a:prstGeom>
          <a:noFill/>
        </p:spPr>
        <p:txBody>
          <a:bodyPr wrap="square" rtlCol="0">
            <a:spAutoFit/>
          </a:bodyPr>
          <a:lstStyle/>
          <a:p>
            <a:pPr marL="342900" indent="-342900">
              <a:buFont typeface="Arial"/>
              <a:buChar char="•"/>
            </a:pPr>
            <a:r>
              <a:rPr lang="en-US" dirty="0" smtClean="0">
                <a:solidFill>
                  <a:schemeClr val="bg1"/>
                </a:solidFill>
              </a:rPr>
              <a:t>Depression</a:t>
            </a:r>
          </a:p>
          <a:p>
            <a:pPr marL="342900" indent="-342900">
              <a:buFont typeface="Arial"/>
              <a:buChar char="•"/>
            </a:pPr>
            <a:r>
              <a:rPr lang="en-US" dirty="0" smtClean="0">
                <a:solidFill>
                  <a:schemeClr val="bg1"/>
                </a:solidFill>
              </a:rPr>
              <a:t>Lethargy</a:t>
            </a:r>
          </a:p>
          <a:p>
            <a:pPr marL="342900" indent="-342900">
              <a:buFont typeface="Arial"/>
              <a:buChar char="•"/>
            </a:pPr>
            <a:r>
              <a:rPr lang="en-US" dirty="0" smtClean="0">
                <a:solidFill>
                  <a:schemeClr val="bg1"/>
                </a:solidFill>
              </a:rPr>
              <a:t>F</a:t>
            </a:r>
            <a:r>
              <a:rPr lang="en-US" dirty="0" smtClean="0">
                <a:solidFill>
                  <a:schemeClr val="bg1"/>
                </a:solidFill>
              </a:rPr>
              <a:t>ever</a:t>
            </a:r>
          </a:p>
          <a:p>
            <a:pPr marL="342900" indent="-342900">
              <a:buFont typeface="Arial"/>
              <a:buChar char="•"/>
            </a:pPr>
            <a:r>
              <a:rPr lang="en-US" dirty="0" smtClean="0">
                <a:solidFill>
                  <a:schemeClr val="bg1"/>
                </a:solidFill>
              </a:rPr>
              <a:t>Tachycardia/</a:t>
            </a:r>
            <a:r>
              <a:rPr lang="en-US" dirty="0" err="1" smtClean="0">
                <a:solidFill>
                  <a:schemeClr val="bg1"/>
                </a:solidFill>
              </a:rPr>
              <a:t>t</a:t>
            </a:r>
            <a:r>
              <a:rPr lang="en-US" dirty="0" err="1" smtClean="0">
                <a:solidFill>
                  <a:schemeClr val="bg1"/>
                </a:solidFill>
              </a:rPr>
              <a:t>achypnea</a:t>
            </a:r>
            <a:endParaRPr lang="en-US" dirty="0" smtClean="0">
              <a:solidFill>
                <a:schemeClr val="bg1"/>
              </a:solidFill>
            </a:endParaRPr>
          </a:p>
          <a:p>
            <a:pPr marL="342900" indent="-342900">
              <a:buFont typeface="Arial"/>
              <a:buChar char="•"/>
            </a:pPr>
            <a:r>
              <a:rPr lang="en-US" dirty="0" err="1" smtClean="0">
                <a:solidFill>
                  <a:schemeClr val="bg1"/>
                </a:solidFill>
              </a:rPr>
              <a:t>Icterus</a:t>
            </a:r>
            <a:r>
              <a:rPr lang="en-US" dirty="0" smtClean="0">
                <a:solidFill>
                  <a:schemeClr val="bg1"/>
                </a:solidFill>
              </a:rPr>
              <a:t>/pallor</a:t>
            </a:r>
          </a:p>
          <a:p>
            <a:pPr marL="342900" indent="-342900">
              <a:buFont typeface="Arial"/>
              <a:buChar char="•"/>
            </a:pPr>
            <a:r>
              <a:rPr lang="en-US" dirty="0" smtClean="0">
                <a:solidFill>
                  <a:schemeClr val="bg1"/>
                </a:solidFill>
              </a:rPr>
              <a:t>Weight loss/anorexia</a:t>
            </a:r>
          </a:p>
          <a:p>
            <a:pPr marL="342900" indent="-342900">
              <a:buFont typeface="Arial"/>
              <a:buChar char="•"/>
            </a:pPr>
            <a:r>
              <a:rPr lang="en-US" dirty="0" smtClean="0">
                <a:solidFill>
                  <a:schemeClr val="bg1"/>
                </a:solidFill>
              </a:rPr>
              <a:t>Anemia</a:t>
            </a:r>
          </a:p>
          <a:p>
            <a:pPr marL="342900" indent="-342900">
              <a:buFont typeface="Arial"/>
              <a:buChar char="•"/>
            </a:pPr>
            <a:r>
              <a:rPr lang="en-US" dirty="0" smtClean="0">
                <a:solidFill>
                  <a:schemeClr val="bg1"/>
                </a:solidFill>
              </a:rPr>
              <a:t>Sensitive abdomen (</a:t>
            </a:r>
            <a:r>
              <a:rPr lang="en-US" dirty="0" err="1" smtClean="0">
                <a:solidFill>
                  <a:schemeClr val="bg1"/>
                </a:solidFill>
              </a:rPr>
              <a:t>splenomegaly</a:t>
            </a:r>
            <a:r>
              <a:rPr lang="en-US" dirty="0" smtClean="0">
                <a:solidFill>
                  <a:schemeClr val="bg1"/>
                </a:solidFill>
              </a:rPr>
              <a:t> and </a:t>
            </a:r>
            <a:r>
              <a:rPr lang="en-US" dirty="0" err="1" smtClean="0">
                <a:solidFill>
                  <a:schemeClr val="bg1"/>
                </a:solidFill>
              </a:rPr>
              <a:t>hepatomegaly</a:t>
            </a:r>
            <a:r>
              <a:rPr lang="en-US" dirty="0" smtClean="0">
                <a:solidFill>
                  <a:schemeClr val="bg1"/>
                </a:solidFill>
              </a:rPr>
              <a:t>)</a:t>
            </a:r>
          </a:p>
        </p:txBody>
      </p:sp>
      <p:pic>
        <p:nvPicPr>
          <p:cNvPr id="16" name="Picture 15" descr="hotcat.jpg"/>
          <p:cNvPicPr>
            <a:picLocks noChangeAspect="1"/>
          </p:cNvPicPr>
          <p:nvPr/>
        </p:nvPicPr>
        <p:blipFill>
          <a:blip r:embed="rId4"/>
          <a:stretch>
            <a:fillRect/>
          </a:stretch>
        </p:blipFill>
        <p:spPr>
          <a:xfrm>
            <a:off x="264689" y="4718748"/>
            <a:ext cx="4406733" cy="157383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768201" y="329276"/>
            <a:ext cx="7823157" cy="584776"/>
          </a:xfrm>
          <a:prstGeom prst="rect">
            <a:avLst/>
          </a:prstGeom>
          <a:noFill/>
        </p:spPr>
        <p:txBody>
          <a:bodyPr wrap="square" rtlCol="0">
            <a:spAutoFit/>
          </a:bodyPr>
          <a:lstStyle/>
          <a:p>
            <a:r>
              <a:rPr lang="en-US" sz="3200" u="sng" dirty="0" smtClean="0">
                <a:solidFill>
                  <a:schemeClr val="bg1">
                    <a:lumMod val="95000"/>
                  </a:schemeClr>
                </a:solidFill>
              </a:rPr>
              <a:t>Diagnostic tests and results</a:t>
            </a:r>
            <a:endParaRPr lang="en-US" sz="3200" u="sng" dirty="0">
              <a:solidFill>
                <a:schemeClr val="bg1">
                  <a:lumMod val="95000"/>
                </a:schemeClr>
              </a:solidFill>
            </a:endParaRPr>
          </a:p>
        </p:txBody>
      </p:sp>
      <p:sp>
        <p:nvSpPr>
          <p:cNvPr id="7" name="TextBox 6"/>
          <p:cNvSpPr txBox="1"/>
          <p:nvPr/>
        </p:nvSpPr>
        <p:spPr>
          <a:xfrm>
            <a:off x="768201" y="1144632"/>
            <a:ext cx="3339348" cy="3785652"/>
          </a:xfrm>
          <a:prstGeom prst="rect">
            <a:avLst/>
          </a:prstGeom>
          <a:noFill/>
        </p:spPr>
        <p:txBody>
          <a:bodyPr wrap="square" rtlCol="0">
            <a:spAutoFit/>
          </a:bodyPr>
          <a:lstStyle/>
          <a:p>
            <a:pPr>
              <a:buFont typeface="Arial"/>
              <a:buChar char="•"/>
            </a:pPr>
            <a:r>
              <a:rPr lang="en-US" sz="2000" dirty="0" err="1" smtClean="0">
                <a:solidFill>
                  <a:srgbClr val="F2F2F2"/>
                </a:solidFill>
              </a:rPr>
              <a:t>Hemabartonellosis</a:t>
            </a:r>
            <a:r>
              <a:rPr lang="en-US" sz="2000" dirty="0" smtClean="0">
                <a:solidFill>
                  <a:srgbClr val="F2F2F2"/>
                </a:solidFill>
              </a:rPr>
              <a:t> is diagnosed with a blood smear analysis, stained with Wright-</a:t>
            </a:r>
            <a:r>
              <a:rPr lang="en-US" sz="2000" dirty="0" err="1" smtClean="0">
                <a:solidFill>
                  <a:srgbClr val="F2F2F2"/>
                </a:solidFill>
              </a:rPr>
              <a:t>Giemsa</a:t>
            </a:r>
            <a:r>
              <a:rPr lang="en-US" sz="2000" dirty="0" smtClean="0">
                <a:solidFill>
                  <a:srgbClr val="F2F2F2"/>
                </a:solidFill>
              </a:rPr>
              <a:t>, and a CBC. They </a:t>
            </a:r>
            <a:r>
              <a:rPr lang="en-US" sz="2000" dirty="0" smtClean="0">
                <a:solidFill>
                  <a:srgbClr val="F2F2F2"/>
                </a:solidFill>
              </a:rPr>
              <a:t>will reveal </a:t>
            </a:r>
            <a:r>
              <a:rPr lang="en-US" sz="2000" dirty="0" err="1" smtClean="0">
                <a:solidFill>
                  <a:srgbClr val="F2F2F2"/>
                </a:solidFill>
              </a:rPr>
              <a:t>epicellular</a:t>
            </a:r>
            <a:r>
              <a:rPr lang="en-US" sz="2000" dirty="0" smtClean="0">
                <a:solidFill>
                  <a:srgbClr val="F2F2F2"/>
                </a:solidFill>
              </a:rPr>
              <a:t> </a:t>
            </a:r>
            <a:r>
              <a:rPr lang="en-US" sz="2000" dirty="0" err="1" smtClean="0">
                <a:solidFill>
                  <a:srgbClr val="F2F2F2"/>
                </a:solidFill>
              </a:rPr>
              <a:t>coccoid</a:t>
            </a:r>
            <a:r>
              <a:rPr lang="en-US" sz="2000" dirty="0" smtClean="0">
                <a:solidFill>
                  <a:srgbClr val="F2F2F2"/>
                </a:solidFill>
              </a:rPr>
              <a:t> or ring-shaped organisms on the erythrocytes</a:t>
            </a:r>
            <a:r>
              <a:rPr lang="en-US" sz="2000" dirty="0" smtClean="0">
                <a:solidFill>
                  <a:srgbClr val="F2F2F2"/>
                </a:solidFill>
              </a:rPr>
              <a:t>.</a:t>
            </a:r>
          </a:p>
          <a:p>
            <a:endParaRPr lang="en-US" sz="2000" dirty="0" smtClean="0">
              <a:solidFill>
                <a:srgbClr val="F2F2F2"/>
              </a:solidFill>
            </a:endParaRPr>
          </a:p>
          <a:p>
            <a:pPr>
              <a:buFont typeface="Arial"/>
              <a:buChar char="•"/>
            </a:pPr>
            <a:r>
              <a:rPr lang="en-US" sz="2000" dirty="0" smtClean="0">
                <a:solidFill>
                  <a:srgbClr val="F2F2F2"/>
                </a:solidFill>
              </a:rPr>
              <a:t>A Coombs’ Test should also be done, which may test positive.</a:t>
            </a:r>
          </a:p>
        </p:txBody>
      </p:sp>
      <p:sp>
        <p:nvSpPr>
          <p:cNvPr id="8" name="TextBox 7"/>
          <p:cNvSpPr txBox="1"/>
          <p:nvPr/>
        </p:nvSpPr>
        <p:spPr>
          <a:xfrm>
            <a:off x="5189308" y="1113272"/>
            <a:ext cx="3464762" cy="4093428"/>
          </a:xfrm>
          <a:prstGeom prst="rect">
            <a:avLst/>
          </a:prstGeom>
          <a:noFill/>
        </p:spPr>
        <p:txBody>
          <a:bodyPr wrap="square" rtlCol="0">
            <a:spAutoFit/>
          </a:bodyPr>
          <a:lstStyle/>
          <a:p>
            <a:pPr>
              <a:buFont typeface="Arial"/>
              <a:buChar char="•"/>
            </a:pPr>
            <a:r>
              <a:rPr lang="en-US" sz="2000" dirty="0" smtClean="0">
                <a:solidFill>
                  <a:srgbClr val="F2F2F2"/>
                </a:solidFill>
              </a:rPr>
              <a:t>Because the parasite appears in cycles, it is not always present in the blood stream. This means that multiple tests may be required for an accurate diagnosis.</a:t>
            </a:r>
          </a:p>
          <a:p>
            <a:pPr>
              <a:buFont typeface="Arial"/>
              <a:buChar char="•"/>
            </a:pPr>
            <a:endParaRPr lang="en-US" sz="2000" dirty="0" smtClean="0">
              <a:solidFill>
                <a:srgbClr val="F2F2F2"/>
              </a:solidFill>
            </a:endParaRPr>
          </a:p>
          <a:p>
            <a:pPr>
              <a:buFont typeface="Arial"/>
              <a:buChar char="•"/>
            </a:pPr>
            <a:r>
              <a:rPr lang="en-US" sz="2000" dirty="0" smtClean="0">
                <a:solidFill>
                  <a:srgbClr val="F2F2F2"/>
                </a:solidFill>
              </a:rPr>
              <a:t>If the cat is anemic and a large number of </a:t>
            </a:r>
            <a:r>
              <a:rPr lang="en-US" sz="2000" i="1" dirty="0" err="1" smtClean="0">
                <a:solidFill>
                  <a:srgbClr val="F2F2F2"/>
                </a:solidFill>
              </a:rPr>
              <a:t>Hemabartonella</a:t>
            </a:r>
            <a:r>
              <a:rPr lang="en-US" sz="2000" i="1" dirty="0" smtClean="0">
                <a:solidFill>
                  <a:srgbClr val="F2F2F2"/>
                </a:solidFill>
              </a:rPr>
              <a:t> </a:t>
            </a:r>
            <a:r>
              <a:rPr lang="en-US" sz="2000" i="1" dirty="0" err="1" smtClean="0">
                <a:solidFill>
                  <a:srgbClr val="F2F2F2"/>
                </a:solidFill>
              </a:rPr>
              <a:t>felis</a:t>
            </a:r>
            <a:r>
              <a:rPr lang="en-US" sz="2000" i="1" dirty="0" smtClean="0">
                <a:solidFill>
                  <a:srgbClr val="F2F2F2"/>
                </a:solidFill>
              </a:rPr>
              <a:t> </a:t>
            </a:r>
            <a:r>
              <a:rPr lang="en-US" sz="2000" dirty="0" smtClean="0">
                <a:solidFill>
                  <a:srgbClr val="F2F2F2"/>
                </a:solidFill>
              </a:rPr>
              <a:t>are present, Feline Infectious Anemia is diagnosed</a:t>
            </a:r>
            <a:r>
              <a:rPr lang="en-US" sz="2000" dirty="0" smtClean="0">
                <a:solidFill>
                  <a:srgbClr val="F2F2F2"/>
                </a:solidFill>
              </a:rPr>
              <a:t>.</a:t>
            </a:r>
            <a:endParaRPr lang="en-US" sz="2000" dirty="0" smtClean="0">
              <a:solidFill>
                <a:srgbClr val="F2F2F2"/>
              </a:solidFill>
            </a:endParaRPr>
          </a:p>
        </p:txBody>
      </p:sp>
      <p:pic>
        <p:nvPicPr>
          <p:cNvPr id="10" name="Picture 9" descr="wcd PBS slide.jpeg"/>
          <p:cNvPicPr>
            <a:picLocks noChangeAspect="1"/>
          </p:cNvPicPr>
          <p:nvPr/>
        </p:nvPicPr>
        <p:blipFill>
          <a:blip r:embed="rId2"/>
          <a:stretch>
            <a:fillRect/>
          </a:stretch>
        </p:blipFill>
        <p:spPr>
          <a:xfrm>
            <a:off x="862269" y="5002860"/>
            <a:ext cx="4076198" cy="14069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6519" y="-266561"/>
            <a:ext cx="5987347" cy="833718"/>
          </a:xfrm>
        </p:spPr>
        <p:txBody>
          <a:bodyPr>
            <a:normAutofit/>
          </a:bodyPr>
          <a:lstStyle/>
          <a:p>
            <a:r>
              <a:rPr lang="en-US" sz="3200" u="sng" dirty="0" smtClean="0"/>
              <a:t>Treatment</a:t>
            </a:r>
            <a:endParaRPr lang="en-US" sz="3200" u="sng" dirty="0"/>
          </a:p>
        </p:txBody>
      </p:sp>
      <p:sp>
        <p:nvSpPr>
          <p:cNvPr id="4" name="Text Placeholder 3"/>
          <p:cNvSpPr>
            <a:spLocks noGrp="1"/>
          </p:cNvSpPr>
          <p:nvPr>
            <p:ph type="body" sz="half" idx="2"/>
          </p:nvPr>
        </p:nvSpPr>
        <p:spPr>
          <a:xfrm>
            <a:off x="266519" y="893755"/>
            <a:ext cx="6521911" cy="885825"/>
          </a:xfrm>
        </p:spPr>
        <p:txBody>
          <a:bodyPr>
            <a:noAutofit/>
          </a:bodyPr>
          <a:lstStyle/>
          <a:p>
            <a:r>
              <a:rPr lang="en-US" sz="1800" dirty="0" err="1" smtClean="0"/>
              <a:t>Hemabartonellosis</a:t>
            </a:r>
            <a:r>
              <a:rPr lang="en-US" sz="1800" dirty="0" smtClean="0"/>
              <a:t> is simple and usually successful if treated with the use of antibiotics such as:</a:t>
            </a:r>
          </a:p>
          <a:p>
            <a:pPr>
              <a:buFont typeface="Arial"/>
              <a:buChar char="•"/>
            </a:pPr>
            <a:r>
              <a:rPr lang="en-US" sz="1800" dirty="0" err="1" smtClean="0"/>
              <a:t>Doxycycline</a:t>
            </a:r>
            <a:endParaRPr lang="en-US" sz="1800" dirty="0" smtClean="0"/>
          </a:p>
          <a:p>
            <a:pPr>
              <a:buFont typeface="Arial"/>
              <a:buChar char="•"/>
            </a:pPr>
            <a:r>
              <a:rPr lang="en-US" sz="1800" dirty="0" smtClean="0"/>
              <a:t>Tetracycline</a:t>
            </a:r>
          </a:p>
          <a:p>
            <a:pPr>
              <a:buFont typeface="Arial"/>
              <a:buChar char="•"/>
            </a:pPr>
            <a:r>
              <a:rPr lang="en-US" sz="1800" dirty="0" err="1" smtClean="0"/>
              <a:t>Oxytetracycline</a:t>
            </a:r>
            <a:endParaRPr lang="en-US" sz="1800" dirty="0" smtClean="0"/>
          </a:p>
          <a:p>
            <a:pPr>
              <a:buFont typeface="Arial"/>
              <a:buChar char="•"/>
            </a:pPr>
            <a:r>
              <a:rPr lang="en-US" sz="1800" dirty="0" err="1" smtClean="0"/>
              <a:t>Enrofloxacin</a:t>
            </a:r>
            <a:endParaRPr lang="en-US" sz="1800" dirty="0" smtClean="0"/>
          </a:p>
          <a:p>
            <a:pPr>
              <a:buFont typeface="Arial"/>
              <a:buChar char="•"/>
            </a:pPr>
            <a:r>
              <a:rPr lang="en-US" sz="1800" dirty="0" err="1" smtClean="0"/>
              <a:t>Glucocorticoids</a:t>
            </a:r>
            <a:endParaRPr lang="en-US" sz="1800" dirty="0" smtClean="0"/>
          </a:p>
          <a:p>
            <a:r>
              <a:rPr lang="en-US" sz="1800" dirty="0" smtClean="0"/>
              <a:t>Antibiotics don’t remove the organism completely but suppress replication of the parasite.</a:t>
            </a:r>
          </a:p>
          <a:p>
            <a:pPr>
              <a:buFont typeface="Arial"/>
              <a:buChar char="•"/>
            </a:pPr>
            <a:endParaRPr lang="en-US" sz="1800" dirty="0" smtClean="0"/>
          </a:p>
          <a:p>
            <a:r>
              <a:rPr lang="en-US" sz="1800" dirty="0" smtClean="0"/>
              <a:t>A blood transfusion may be necessary in severe cases of anemia.</a:t>
            </a:r>
          </a:p>
          <a:p>
            <a:endParaRPr lang="en-US" sz="1800" dirty="0" smtClean="0"/>
          </a:p>
        </p:txBody>
      </p:sp>
      <p:sp>
        <p:nvSpPr>
          <p:cNvPr id="5" name="TextBox 4"/>
          <p:cNvSpPr txBox="1"/>
          <p:nvPr/>
        </p:nvSpPr>
        <p:spPr>
          <a:xfrm>
            <a:off x="501682" y="4609892"/>
            <a:ext cx="6145646" cy="1200329"/>
          </a:xfrm>
          <a:prstGeom prst="rect">
            <a:avLst/>
          </a:prstGeom>
          <a:noFill/>
        </p:spPr>
        <p:txBody>
          <a:bodyPr wrap="square" rtlCol="0">
            <a:spAutoFit/>
          </a:bodyPr>
          <a:lstStyle/>
          <a:p>
            <a:r>
              <a:rPr lang="en-US" b="1" i="1" dirty="0" smtClean="0">
                <a:solidFill>
                  <a:schemeClr val="tx2">
                    <a:lumMod val="75000"/>
                    <a:lumOff val="25000"/>
                  </a:schemeClr>
                </a:solidFill>
              </a:rPr>
              <a:t>Because antibiotics don’t remove the organism completely, infected cats who recover will still remain chronic carriers and may be susceptible to relapse during times of stress or illness.</a:t>
            </a:r>
            <a:endParaRPr lang="en-US" b="1" i="1" dirty="0">
              <a:solidFill>
                <a:schemeClr val="tx2">
                  <a:lumMod val="75000"/>
                  <a:lumOff val="25000"/>
                </a:schemeClr>
              </a:solidFill>
            </a:endParaRPr>
          </a:p>
        </p:txBody>
      </p:sp>
      <p:pic>
        <p:nvPicPr>
          <p:cNvPr id="6" name="Picture 5" descr="doxycycline.jpg"/>
          <p:cNvPicPr>
            <a:picLocks noChangeAspect="1"/>
          </p:cNvPicPr>
          <p:nvPr/>
        </p:nvPicPr>
        <p:blipFill>
          <a:blip r:embed="rId2"/>
          <a:stretch>
            <a:fillRect/>
          </a:stretch>
        </p:blipFill>
        <p:spPr>
          <a:xfrm>
            <a:off x="6788426" y="4515812"/>
            <a:ext cx="2101335" cy="21853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253</TotalTime>
  <Words>924</Words>
  <Application>Microsoft Macintosh PowerPoint</Application>
  <PresentationFormat>On-screen Show (4:3)</PresentationFormat>
  <Paragraphs>106</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Advantage</vt:lpstr>
      <vt:lpstr>Jackie Lester Yasmin Lutz</vt:lpstr>
      <vt:lpstr>History</vt:lpstr>
      <vt:lpstr>Etiology</vt:lpstr>
      <vt:lpstr>Four phases of Hemabartonellosis</vt:lpstr>
      <vt:lpstr>Slide 5</vt:lpstr>
      <vt:lpstr>Transmission</vt:lpstr>
      <vt:lpstr>Clinical signs may develop slowly with chronic disease or develop acutely. </vt:lpstr>
      <vt:lpstr>Slide 8</vt:lpstr>
      <vt:lpstr>Treatment</vt:lpstr>
      <vt:lpstr>Slide 10</vt:lpstr>
      <vt:lpstr>Prevention</vt:lpstr>
      <vt:lpstr>Client Education</vt:lpstr>
      <vt:lpstr>REFERENCES:</vt:lpstr>
    </vt:vector>
  </TitlesOfParts>
  <Company>Clear Brook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Jackie Lester Yasmin Lutz</dc:title>
  <dc:creator>Jackie Lester</dc:creator>
  <cp:lastModifiedBy>Jackie Lester</cp:lastModifiedBy>
  <cp:revision>4</cp:revision>
  <dcterms:created xsi:type="dcterms:W3CDTF">2011-07-18T22:51:14Z</dcterms:created>
  <dcterms:modified xsi:type="dcterms:W3CDTF">2011-07-19T01:50:44Z</dcterms:modified>
</cp:coreProperties>
</file>