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handoutMasterIdLst>
    <p:handoutMasterId r:id="rId30"/>
  </p:handoutMasterIdLst>
  <p:sldIdLst>
    <p:sldId id="256" r:id="rId2"/>
    <p:sldId id="282" r:id="rId3"/>
    <p:sldId id="283" r:id="rId4"/>
    <p:sldId id="258" r:id="rId5"/>
    <p:sldId id="259" r:id="rId6"/>
    <p:sldId id="260" r:id="rId7"/>
    <p:sldId id="261" r:id="rId8"/>
    <p:sldId id="262" r:id="rId9"/>
    <p:sldId id="285" r:id="rId10"/>
    <p:sldId id="264" r:id="rId11"/>
    <p:sldId id="265" r:id="rId12"/>
    <p:sldId id="266" r:id="rId13"/>
    <p:sldId id="267" r:id="rId14"/>
    <p:sldId id="268" r:id="rId15"/>
    <p:sldId id="269" r:id="rId16"/>
    <p:sldId id="271" r:id="rId17"/>
    <p:sldId id="272" r:id="rId18"/>
    <p:sldId id="273" r:id="rId19"/>
    <p:sldId id="274" r:id="rId20"/>
    <p:sldId id="275" r:id="rId21"/>
    <p:sldId id="286" r:id="rId22"/>
    <p:sldId id="276" r:id="rId23"/>
    <p:sldId id="277" r:id="rId24"/>
    <p:sldId id="278" r:id="rId25"/>
    <p:sldId id="279" r:id="rId26"/>
    <p:sldId id="280" r:id="rId27"/>
    <p:sldId id="281" r:id="rId28"/>
  </p:sldIdLst>
  <p:sldSz cx="10077450" cy="756285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214" autoAdjust="0"/>
    <p:restoredTop sz="94622" autoAdjust="0"/>
  </p:normalViewPr>
  <p:slideViewPr>
    <p:cSldViewPr>
      <p:cViewPr varScale="1">
        <p:scale>
          <a:sx n="63" d="100"/>
          <a:sy n="63" d="100"/>
        </p:scale>
        <p:origin x="-762" y="-114"/>
      </p:cViewPr>
      <p:guideLst>
        <p:guide orient="horz" pos="2382"/>
        <p:guide pos="317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40" cy="502560"/>
          </a:xfrm>
          <a:prstGeom prst="rect">
            <a:avLst/>
          </a:prstGeom>
          <a:noFill/>
          <a:ln>
            <a:noFill/>
          </a:ln>
        </p:spPr>
        <p:txBody>
          <a:bodyPr vert="horz" lIns="90000" tIns="45000" rIns="90000" bIns="45000" compatLnSpc="0"/>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200" y="0"/>
            <a:ext cx="3372840" cy="502560"/>
          </a:xfrm>
          <a:prstGeom prst="rect">
            <a:avLst/>
          </a:prstGeom>
          <a:noFill/>
          <a:ln>
            <a:noFill/>
          </a:ln>
        </p:spPr>
        <p:txBody>
          <a:bodyPr vert="horz" lIns="90000" tIns="45000" rIns="90000" bIns="45000" compatLnSpc="0"/>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40" cy="502560"/>
          </a:xfrm>
          <a:prstGeom prst="rect">
            <a:avLst/>
          </a:prstGeom>
          <a:noFill/>
          <a:ln>
            <a:noFill/>
          </a:ln>
        </p:spPr>
        <p:txBody>
          <a:bodyPr vert="horz" lIns="90000" tIns="45000" rIns="90000" bIns="45000" anchor="b" compatLnSpc="0"/>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200" y="9555480"/>
            <a:ext cx="3372840" cy="502560"/>
          </a:xfrm>
          <a:prstGeom prst="rect">
            <a:avLst/>
          </a:prstGeom>
          <a:noFill/>
          <a:ln>
            <a:noFill/>
          </a:ln>
        </p:spPr>
        <p:txBody>
          <a:bodyPr vert="horz" lIns="90000" tIns="45000" rIns="90000" bIns="45000" anchor="b" compatLnSpc="0"/>
          <a:lstStyle/>
          <a:p>
            <a:pPr marL="0" marR="0" lvl="0" indent="0" algn="r" rtl="0" hangingPunct="0">
              <a:lnSpc>
                <a:spcPct val="100000"/>
              </a:lnSpc>
              <a:spcBef>
                <a:spcPts val="0"/>
              </a:spcBef>
              <a:spcAft>
                <a:spcPts val="0"/>
              </a:spcAft>
              <a:buNone/>
              <a:tabLst/>
              <a:defRPr sz="1400"/>
            </a:pPr>
            <a:fld id="{605133D4-B751-4A0C-ACF6-EC53E15262DC}" type="slidenum">
              <a:t>‹#›</a:t>
            </a:fld>
            <a:endParaRPr lang="en-US"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851277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5" name="Date Placeholder 4"/>
          <p:cNvSpPr txBox="1">
            <a:spLocks noGrp="1"/>
          </p:cNvSpPr>
          <p:nvPr>
            <p:ph type="dt" idx="1"/>
          </p:nvPr>
        </p:nvSpPr>
        <p:spPr>
          <a:xfrm>
            <a:off x="4399200" y="0"/>
            <a:ext cx="3372840" cy="502560"/>
          </a:xfrm>
          <a:prstGeom prst="rect">
            <a:avLst/>
          </a:prstGeom>
          <a:noFill/>
          <a:ln>
            <a:noFill/>
          </a:ln>
        </p:spPr>
        <p:txBody>
          <a:bodyPr lIns="0" tIns="0" rIns="0" bIns="0"/>
          <a:lstStyle>
            <a:lvl1pPr lvl="0" algn="r"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40" cy="502560"/>
          </a:xfrm>
          <a:prstGeom prst="rect">
            <a:avLst/>
          </a:prstGeom>
          <a:noFill/>
          <a:ln>
            <a:noFill/>
          </a:ln>
        </p:spPr>
        <p:txBody>
          <a:bodyPr lIns="0" tIns="0" rIns="0" bIns="0" anchor="b"/>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200" y="9555480"/>
            <a:ext cx="3372840" cy="502560"/>
          </a:xfrm>
          <a:prstGeom prst="rect">
            <a:avLst/>
          </a:prstGeom>
          <a:noFill/>
          <a:ln>
            <a:noFill/>
          </a:ln>
        </p:spPr>
        <p:txBody>
          <a:bodyPr lIns="0" tIns="0" rIns="0" bIns="0" anchor="b"/>
          <a:lstStyle>
            <a:lvl1pPr lvl="0" algn="r" rtl="0" hangingPunct="0">
              <a:buNone/>
              <a:tabLst/>
              <a:defRPr lang="en-US" sz="1400" kern="1200">
                <a:latin typeface="Times New Roman" pitchFamily="18"/>
                <a:ea typeface="Lucida Sans Unicode" pitchFamily="2"/>
                <a:cs typeface="Tahoma" pitchFamily="2"/>
              </a:defRPr>
            </a:lvl1pPr>
          </a:lstStyle>
          <a:p>
            <a:pPr lvl="0"/>
            <a:fld id="{77253F9F-E040-4690-9113-1889D40CAB02}" type="slidenum">
              <a:t>‹#›</a:t>
            </a:fld>
            <a:endParaRPr lang="en-US"/>
          </a:p>
        </p:txBody>
      </p:sp>
    </p:spTree>
    <p:extLst>
      <p:ext uri="{BB962C8B-B14F-4D97-AF65-F5344CB8AC3E}">
        <p14:creationId xmlns:p14="http://schemas.microsoft.com/office/powerpoint/2010/main" val="637167310"/>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763588"/>
            <a:ext cx="5026025" cy="3771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77253F9F-E040-4690-9113-1889D40CAB02}" type="slidenum">
              <a:rPr lang="en-US" smtClean="0"/>
              <a:t>2</a:t>
            </a:fld>
            <a:endParaRPr lang="en-US"/>
          </a:p>
        </p:txBody>
      </p:sp>
    </p:spTree>
    <p:extLst>
      <p:ext uri="{BB962C8B-B14F-4D97-AF65-F5344CB8AC3E}">
        <p14:creationId xmlns:p14="http://schemas.microsoft.com/office/powerpoint/2010/main" val="3363669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373188" y="763588"/>
            <a:ext cx="5026025" cy="3771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811" y="2349388"/>
            <a:ext cx="8565833" cy="162111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1620" y="4285615"/>
            <a:ext cx="7054215" cy="1932728"/>
          </a:xfrm>
        </p:spPr>
        <p:txBody>
          <a:bodyPr/>
          <a:lstStyle>
            <a:lvl1pPr marL="0" indent="0" algn="ctr">
              <a:buNone/>
              <a:defRPr>
                <a:solidFill>
                  <a:schemeClr val="tx1">
                    <a:tint val="75000"/>
                  </a:schemeClr>
                </a:solidFill>
              </a:defRPr>
            </a:lvl1pPr>
            <a:lvl2pPr marL="503868" indent="0" algn="ctr">
              <a:buNone/>
              <a:defRPr>
                <a:solidFill>
                  <a:schemeClr val="tx1">
                    <a:tint val="75000"/>
                  </a:schemeClr>
                </a:solidFill>
              </a:defRPr>
            </a:lvl2pPr>
            <a:lvl3pPr marL="1007734" indent="0" algn="ctr">
              <a:buNone/>
              <a:defRPr>
                <a:solidFill>
                  <a:schemeClr val="tx1">
                    <a:tint val="75000"/>
                  </a:schemeClr>
                </a:solidFill>
              </a:defRPr>
            </a:lvl3pPr>
            <a:lvl4pPr marL="1511602" indent="0" algn="ctr">
              <a:buNone/>
              <a:defRPr>
                <a:solidFill>
                  <a:schemeClr val="tx1">
                    <a:tint val="75000"/>
                  </a:schemeClr>
                </a:solidFill>
              </a:defRPr>
            </a:lvl4pPr>
            <a:lvl5pPr marL="2015468" indent="0" algn="ctr">
              <a:buNone/>
              <a:defRPr>
                <a:solidFill>
                  <a:schemeClr val="tx1">
                    <a:tint val="75000"/>
                  </a:schemeClr>
                </a:solidFill>
              </a:defRPr>
            </a:lvl5pPr>
            <a:lvl6pPr marL="2519335" indent="0" algn="ctr">
              <a:buNone/>
              <a:defRPr>
                <a:solidFill>
                  <a:schemeClr val="tx1">
                    <a:tint val="75000"/>
                  </a:schemeClr>
                </a:solidFill>
              </a:defRPr>
            </a:lvl6pPr>
            <a:lvl7pPr marL="3023201" indent="0" algn="ctr">
              <a:buNone/>
              <a:defRPr>
                <a:solidFill>
                  <a:schemeClr val="tx1">
                    <a:tint val="75000"/>
                  </a:schemeClr>
                </a:solidFill>
              </a:defRPr>
            </a:lvl7pPr>
            <a:lvl8pPr marL="3527069" indent="0" algn="ctr">
              <a:buNone/>
              <a:defRPr>
                <a:solidFill>
                  <a:schemeClr val="tx1">
                    <a:tint val="75000"/>
                  </a:schemeClr>
                </a:solidFill>
              </a:defRPr>
            </a:lvl8pPr>
            <a:lvl9pPr marL="403093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D4DDF19E-4848-4C1A-8DA4-024F875387EC}" type="slidenum">
              <a:rPr lang="en-US" smtClean="0"/>
              <a:t>‹#›</a:t>
            </a:fld>
            <a:endParaRPr lang="en-US"/>
          </a:p>
        </p:txBody>
      </p:sp>
    </p:spTree>
    <p:extLst>
      <p:ext uri="{BB962C8B-B14F-4D97-AF65-F5344CB8AC3E}">
        <p14:creationId xmlns:p14="http://schemas.microsoft.com/office/powerpoint/2010/main" val="1607864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2B74B4D-24DD-44EA-AE7E-DDC4B0780594}" type="slidenum">
              <a:rPr lang="en-US" smtClean="0"/>
              <a:t>‹#›</a:t>
            </a:fld>
            <a:endParaRPr lang="en-US"/>
          </a:p>
        </p:txBody>
      </p:sp>
    </p:spTree>
    <p:extLst>
      <p:ext uri="{BB962C8B-B14F-4D97-AF65-F5344CB8AC3E}">
        <p14:creationId xmlns:p14="http://schemas.microsoft.com/office/powerpoint/2010/main" val="232374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6151" y="302865"/>
            <a:ext cx="2267426" cy="645293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875" y="302865"/>
            <a:ext cx="6634321" cy="64529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FDA2119-4098-42B2-834F-A034A7D412B9}" type="slidenum">
              <a:rPr lang="en-US" smtClean="0"/>
              <a:t>‹#›</a:t>
            </a:fld>
            <a:endParaRPr lang="en-US"/>
          </a:p>
        </p:txBody>
      </p:sp>
    </p:spTree>
    <p:extLst>
      <p:ext uri="{BB962C8B-B14F-4D97-AF65-F5344CB8AC3E}">
        <p14:creationId xmlns:p14="http://schemas.microsoft.com/office/powerpoint/2010/main" val="151888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C1BD8BE3-A1C9-4D2A-8382-7A73FA93BF9D}" type="slidenum">
              <a:rPr lang="en-US" smtClean="0"/>
              <a:t>‹#›</a:t>
            </a:fld>
            <a:endParaRPr lang="en-US"/>
          </a:p>
        </p:txBody>
      </p:sp>
    </p:spTree>
    <p:extLst>
      <p:ext uri="{BB962C8B-B14F-4D97-AF65-F5344CB8AC3E}">
        <p14:creationId xmlns:p14="http://schemas.microsoft.com/office/powerpoint/2010/main" val="79869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050" y="4859833"/>
            <a:ext cx="8565833"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96050" y="3205461"/>
            <a:ext cx="8565833" cy="1654373"/>
          </a:xfrm>
        </p:spPr>
        <p:txBody>
          <a:bodyPr anchor="b"/>
          <a:lstStyle>
            <a:lvl1pPr marL="0" indent="0">
              <a:buNone/>
              <a:defRPr sz="2200">
                <a:solidFill>
                  <a:schemeClr val="tx1">
                    <a:tint val="75000"/>
                  </a:schemeClr>
                </a:solidFill>
              </a:defRPr>
            </a:lvl1pPr>
            <a:lvl2pPr marL="503868" indent="0">
              <a:buNone/>
              <a:defRPr sz="2000">
                <a:solidFill>
                  <a:schemeClr val="tx1">
                    <a:tint val="75000"/>
                  </a:schemeClr>
                </a:solidFill>
              </a:defRPr>
            </a:lvl2pPr>
            <a:lvl3pPr marL="1007734" indent="0">
              <a:buNone/>
              <a:defRPr sz="1800">
                <a:solidFill>
                  <a:schemeClr val="tx1">
                    <a:tint val="75000"/>
                  </a:schemeClr>
                </a:solidFill>
              </a:defRPr>
            </a:lvl3pPr>
            <a:lvl4pPr marL="1511602" indent="0">
              <a:buNone/>
              <a:defRPr sz="1500">
                <a:solidFill>
                  <a:schemeClr val="tx1">
                    <a:tint val="75000"/>
                  </a:schemeClr>
                </a:solidFill>
              </a:defRPr>
            </a:lvl4pPr>
            <a:lvl5pPr marL="2015468" indent="0">
              <a:buNone/>
              <a:defRPr sz="1500">
                <a:solidFill>
                  <a:schemeClr val="tx1">
                    <a:tint val="75000"/>
                  </a:schemeClr>
                </a:solidFill>
              </a:defRPr>
            </a:lvl5pPr>
            <a:lvl6pPr marL="2519335" indent="0">
              <a:buNone/>
              <a:defRPr sz="1500">
                <a:solidFill>
                  <a:schemeClr val="tx1">
                    <a:tint val="75000"/>
                  </a:schemeClr>
                </a:solidFill>
              </a:defRPr>
            </a:lvl6pPr>
            <a:lvl7pPr marL="3023201" indent="0">
              <a:buNone/>
              <a:defRPr sz="1500">
                <a:solidFill>
                  <a:schemeClr val="tx1">
                    <a:tint val="75000"/>
                  </a:schemeClr>
                </a:solidFill>
              </a:defRPr>
            </a:lvl7pPr>
            <a:lvl8pPr marL="3527069" indent="0">
              <a:buNone/>
              <a:defRPr sz="1500">
                <a:solidFill>
                  <a:schemeClr val="tx1">
                    <a:tint val="75000"/>
                  </a:schemeClr>
                </a:solidFill>
              </a:defRPr>
            </a:lvl8pPr>
            <a:lvl9pPr marL="4030936"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B711379-897A-430F-BEA2-9010D68A6572}" type="slidenum">
              <a:rPr lang="en-US" smtClean="0"/>
              <a:t>‹#›</a:t>
            </a:fld>
            <a:endParaRPr lang="en-US"/>
          </a:p>
        </p:txBody>
      </p:sp>
    </p:spTree>
    <p:extLst>
      <p:ext uri="{BB962C8B-B14F-4D97-AF65-F5344CB8AC3E}">
        <p14:creationId xmlns:p14="http://schemas.microsoft.com/office/powerpoint/2010/main" val="336176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872" y="1764668"/>
            <a:ext cx="4450874" cy="499113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2704" y="1764668"/>
            <a:ext cx="4450874" cy="499113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0AE431A-BA65-4BB0-B366-8AF0F5E476A2}" type="slidenum">
              <a:rPr lang="en-US" smtClean="0"/>
              <a:t>‹#›</a:t>
            </a:fld>
            <a:endParaRPr lang="en-US"/>
          </a:p>
        </p:txBody>
      </p:sp>
    </p:spTree>
    <p:extLst>
      <p:ext uri="{BB962C8B-B14F-4D97-AF65-F5344CB8AC3E}">
        <p14:creationId xmlns:p14="http://schemas.microsoft.com/office/powerpoint/2010/main" val="259892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872" y="1692891"/>
            <a:ext cx="4452624" cy="705515"/>
          </a:xfrm>
        </p:spPr>
        <p:txBody>
          <a:bodyPr anchor="b"/>
          <a:lstStyle>
            <a:lvl1pPr marL="0" indent="0">
              <a:buNone/>
              <a:defRPr sz="2600" b="1"/>
            </a:lvl1pPr>
            <a:lvl2pPr marL="503868" indent="0">
              <a:buNone/>
              <a:defRPr sz="2200" b="1"/>
            </a:lvl2pPr>
            <a:lvl3pPr marL="1007734" indent="0">
              <a:buNone/>
              <a:defRPr sz="2000" b="1"/>
            </a:lvl3pPr>
            <a:lvl4pPr marL="1511602" indent="0">
              <a:buNone/>
              <a:defRPr sz="1800" b="1"/>
            </a:lvl4pPr>
            <a:lvl5pPr marL="2015468" indent="0">
              <a:buNone/>
              <a:defRPr sz="1800" b="1"/>
            </a:lvl5pPr>
            <a:lvl6pPr marL="2519335" indent="0">
              <a:buNone/>
              <a:defRPr sz="1800" b="1"/>
            </a:lvl6pPr>
            <a:lvl7pPr marL="3023201" indent="0">
              <a:buNone/>
              <a:defRPr sz="1800" b="1"/>
            </a:lvl7pPr>
            <a:lvl8pPr marL="3527069" indent="0">
              <a:buNone/>
              <a:defRPr sz="1800" b="1"/>
            </a:lvl8pPr>
            <a:lvl9pPr marL="4030936"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3872" y="2398406"/>
            <a:ext cx="4452624" cy="435739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9207" y="1692891"/>
            <a:ext cx="4454373" cy="705515"/>
          </a:xfrm>
        </p:spPr>
        <p:txBody>
          <a:bodyPr anchor="b"/>
          <a:lstStyle>
            <a:lvl1pPr marL="0" indent="0">
              <a:buNone/>
              <a:defRPr sz="2600" b="1"/>
            </a:lvl1pPr>
            <a:lvl2pPr marL="503868" indent="0">
              <a:buNone/>
              <a:defRPr sz="2200" b="1"/>
            </a:lvl2pPr>
            <a:lvl3pPr marL="1007734" indent="0">
              <a:buNone/>
              <a:defRPr sz="2000" b="1"/>
            </a:lvl3pPr>
            <a:lvl4pPr marL="1511602" indent="0">
              <a:buNone/>
              <a:defRPr sz="1800" b="1"/>
            </a:lvl4pPr>
            <a:lvl5pPr marL="2015468" indent="0">
              <a:buNone/>
              <a:defRPr sz="1800" b="1"/>
            </a:lvl5pPr>
            <a:lvl6pPr marL="2519335" indent="0">
              <a:buNone/>
              <a:defRPr sz="1800" b="1"/>
            </a:lvl6pPr>
            <a:lvl7pPr marL="3023201" indent="0">
              <a:buNone/>
              <a:defRPr sz="1800" b="1"/>
            </a:lvl7pPr>
            <a:lvl8pPr marL="3527069" indent="0">
              <a:buNone/>
              <a:defRPr sz="1800" b="1"/>
            </a:lvl8pPr>
            <a:lvl9pPr marL="4030936"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19207" y="2398406"/>
            <a:ext cx="4454373" cy="435739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B24BC32-BDEA-4C5B-A79B-489E096932A5}" type="slidenum">
              <a:rPr lang="en-US" smtClean="0"/>
              <a:t>‹#›</a:t>
            </a:fld>
            <a:endParaRPr lang="en-US"/>
          </a:p>
        </p:txBody>
      </p:sp>
    </p:spTree>
    <p:extLst>
      <p:ext uri="{BB962C8B-B14F-4D97-AF65-F5344CB8AC3E}">
        <p14:creationId xmlns:p14="http://schemas.microsoft.com/office/powerpoint/2010/main" val="48624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D26D3590-7B62-488F-9CE6-C978F347C463}" type="slidenum">
              <a:rPr lang="en-US" smtClean="0"/>
              <a:t>‹#›</a:t>
            </a:fld>
            <a:endParaRPr lang="en-US"/>
          </a:p>
        </p:txBody>
      </p:sp>
    </p:spTree>
    <p:extLst>
      <p:ext uri="{BB962C8B-B14F-4D97-AF65-F5344CB8AC3E}">
        <p14:creationId xmlns:p14="http://schemas.microsoft.com/office/powerpoint/2010/main" val="243713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30AC7CCD-FA8A-4D0C-B2F1-56F044A2FC07}" type="slidenum">
              <a:rPr lang="en-US" smtClean="0"/>
              <a:t>‹#›</a:t>
            </a:fld>
            <a:endParaRPr lang="en-US"/>
          </a:p>
        </p:txBody>
      </p:sp>
    </p:spTree>
    <p:extLst>
      <p:ext uri="{BB962C8B-B14F-4D97-AF65-F5344CB8AC3E}">
        <p14:creationId xmlns:p14="http://schemas.microsoft.com/office/powerpoint/2010/main" val="365099514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5" y="301113"/>
            <a:ext cx="3315412"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0003" y="301116"/>
            <a:ext cx="5633574" cy="645468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875" y="1582598"/>
            <a:ext cx="3315412" cy="5173200"/>
          </a:xfrm>
        </p:spPr>
        <p:txBody>
          <a:bodyPr/>
          <a:lstStyle>
            <a:lvl1pPr marL="0" indent="0">
              <a:buNone/>
              <a:defRPr sz="1500"/>
            </a:lvl1pPr>
            <a:lvl2pPr marL="503868" indent="0">
              <a:buNone/>
              <a:defRPr sz="1300"/>
            </a:lvl2pPr>
            <a:lvl3pPr marL="1007734" indent="0">
              <a:buNone/>
              <a:defRPr sz="1100"/>
            </a:lvl3pPr>
            <a:lvl4pPr marL="1511602" indent="0">
              <a:buNone/>
              <a:defRPr sz="1000"/>
            </a:lvl4pPr>
            <a:lvl5pPr marL="2015468" indent="0">
              <a:buNone/>
              <a:defRPr sz="1000"/>
            </a:lvl5pPr>
            <a:lvl6pPr marL="2519335" indent="0">
              <a:buNone/>
              <a:defRPr sz="1000"/>
            </a:lvl6pPr>
            <a:lvl7pPr marL="3023201" indent="0">
              <a:buNone/>
              <a:defRPr sz="1000"/>
            </a:lvl7pPr>
            <a:lvl8pPr marL="3527069" indent="0">
              <a:buNone/>
              <a:defRPr sz="1000"/>
            </a:lvl8pPr>
            <a:lvl9pPr marL="403093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FB39DE0B-E0AA-4128-8F87-6320EF88EBFF}" type="slidenum">
              <a:rPr lang="en-US" smtClean="0"/>
              <a:t>‹#›</a:t>
            </a:fld>
            <a:endParaRPr lang="en-US"/>
          </a:p>
        </p:txBody>
      </p:sp>
    </p:spTree>
    <p:extLst>
      <p:ext uri="{BB962C8B-B14F-4D97-AF65-F5344CB8AC3E}">
        <p14:creationId xmlns:p14="http://schemas.microsoft.com/office/powerpoint/2010/main" val="148370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251" y="5293995"/>
            <a:ext cx="6046470"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251" y="675755"/>
            <a:ext cx="6046470" cy="4537710"/>
          </a:xfrm>
        </p:spPr>
        <p:txBody>
          <a:bodyPr/>
          <a:lstStyle>
            <a:lvl1pPr marL="0" indent="0">
              <a:buNone/>
              <a:defRPr sz="3500"/>
            </a:lvl1pPr>
            <a:lvl2pPr marL="503868" indent="0">
              <a:buNone/>
              <a:defRPr sz="3100"/>
            </a:lvl2pPr>
            <a:lvl3pPr marL="1007734" indent="0">
              <a:buNone/>
              <a:defRPr sz="2600"/>
            </a:lvl3pPr>
            <a:lvl4pPr marL="1511602" indent="0">
              <a:buNone/>
              <a:defRPr sz="2200"/>
            </a:lvl4pPr>
            <a:lvl5pPr marL="2015468" indent="0">
              <a:buNone/>
              <a:defRPr sz="2200"/>
            </a:lvl5pPr>
            <a:lvl6pPr marL="2519335" indent="0">
              <a:buNone/>
              <a:defRPr sz="2200"/>
            </a:lvl6pPr>
            <a:lvl7pPr marL="3023201" indent="0">
              <a:buNone/>
              <a:defRPr sz="2200"/>
            </a:lvl7pPr>
            <a:lvl8pPr marL="3527069" indent="0">
              <a:buNone/>
              <a:defRPr sz="2200"/>
            </a:lvl8pPr>
            <a:lvl9pPr marL="4030936" indent="0">
              <a:buNone/>
              <a:defRPr sz="2200"/>
            </a:lvl9pPr>
          </a:lstStyle>
          <a:p>
            <a:endParaRPr lang="en-US"/>
          </a:p>
        </p:txBody>
      </p:sp>
      <p:sp>
        <p:nvSpPr>
          <p:cNvPr id="4" name="Text Placeholder 3"/>
          <p:cNvSpPr>
            <a:spLocks noGrp="1"/>
          </p:cNvSpPr>
          <p:nvPr>
            <p:ph type="body" sz="half" idx="2"/>
          </p:nvPr>
        </p:nvSpPr>
        <p:spPr>
          <a:xfrm>
            <a:off x="1975251" y="5918981"/>
            <a:ext cx="6046470" cy="887584"/>
          </a:xfrm>
        </p:spPr>
        <p:txBody>
          <a:bodyPr/>
          <a:lstStyle>
            <a:lvl1pPr marL="0" indent="0">
              <a:buNone/>
              <a:defRPr sz="1500"/>
            </a:lvl1pPr>
            <a:lvl2pPr marL="503868" indent="0">
              <a:buNone/>
              <a:defRPr sz="1300"/>
            </a:lvl2pPr>
            <a:lvl3pPr marL="1007734" indent="0">
              <a:buNone/>
              <a:defRPr sz="1100"/>
            </a:lvl3pPr>
            <a:lvl4pPr marL="1511602" indent="0">
              <a:buNone/>
              <a:defRPr sz="1000"/>
            </a:lvl4pPr>
            <a:lvl5pPr marL="2015468" indent="0">
              <a:buNone/>
              <a:defRPr sz="1000"/>
            </a:lvl5pPr>
            <a:lvl6pPr marL="2519335" indent="0">
              <a:buNone/>
              <a:defRPr sz="1000"/>
            </a:lvl6pPr>
            <a:lvl7pPr marL="3023201" indent="0">
              <a:buNone/>
              <a:defRPr sz="1000"/>
            </a:lvl7pPr>
            <a:lvl8pPr marL="3527069" indent="0">
              <a:buNone/>
              <a:defRPr sz="1000"/>
            </a:lvl8pPr>
            <a:lvl9pPr marL="403093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102604B-7D01-4F14-8170-FDF85B46F534}" type="slidenum">
              <a:rPr lang="en-US" smtClean="0"/>
              <a:t>‹#›</a:t>
            </a:fld>
            <a:endParaRPr lang="en-US"/>
          </a:p>
        </p:txBody>
      </p:sp>
    </p:spTree>
    <p:extLst>
      <p:ext uri="{BB962C8B-B14F-4D97-AF65-F5344CB8AC3E}">
        <p14:creationId xmlns:p14="http://schemas.microsoft.com/office/powerpoint/2010/main" val="266702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875" y="302867"/>
            <a:ext cx="9069705" cy="1260475"/>
          </a:xfrm>
          <a:prstGeom prst="rect">
            <a:avLst/>
          </a:prstGeom>
        </p:spPr>
        <p:txBody>
          <a:bodyPr vert="horz" lIns="100772" tIns="50387" rIns="100772" bIns="5038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3875" y="1764668"/>
            <a:ext cx="9069705" cy="4991131"/>
          </a:xfrm>
          <a:prstGeom prst="rect">
            <a:avLst/>
          </a:prstGeom>
        </p:spPr>
        <p:txBody>
          <a:bodyPr vert="horz" lIns="100772" tIns="50387" rIns="100772" bIns="503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3875" y="7009643"/>
            <a:ext cx="2351405" cy="402652"/>
          </a:xfrm>
          <a:prstGeom prst="rect">
            <a:avLst/>
          </a:prstGeom>
        </p:spPr>
        <p:txBody>
          <a:bodyPr vert="horz" lIns="100772" tIns="50387" rIns="100772" bIns="50387" rtlCol="0" anchor="ctr"/>
          <a:lstStyle>
            <a:lvl1pPr algn="l">
              <a:defRPr sz="1300">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443131" y="7009643"/>
            <a:ext cx="3191193" cy="402652"/>
          </a:xfrm>
          <a:prstGeom prst="rect">
            <a:avLst/>
          </a:prstGeom>
        </p:spPr>
        <p:txBody>
          <a:bodyPr vert="horz" lIns="100772" tIns="50387" rIns="100772" bIns="50387" rtlCol="0" anchor="ctr"/>
          <a:lstStyle>
            <a:lvl1pPr algn="ctr">
              <a:defRPr sz="1300">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222175" y="7009643"/>
            <a:ext cx="2351405" cy="402652"/>
          </a:xfrm>
          <a:prstGeom prst="rect">
            <a:avLst/>
          </a:prstGeom>
        </p:spPr>
        <p:txBody>
          <a:bodyPr vert="horz" lIns="100772" tIns="50387" rIns="100772" bIns="50387" rtlCol="0" anchor="ctr"/>
          <a:lstStyle>
            <a:lvl1pPr algn="r">
              <a:defRPr sz="1300">
                <a:solidFill>
                  <a:schemeClr val="tx1">
                    <a:tint val="75000"/>
                  </a:schemeClr>
                </a:solidFill>
              </a:defRPr>
            </a:lvl1pPr>
          </a:lstStyle>
          <a:p>
            <a:pPr lvl="0"/>
            <a:fld id="{B57283B6-FC2E-4D3B-A145-8B91A5073F5A}" type="slidenum">
              <a:rPr lang="en-US" smtClean="0"/>
              <a:t>‹#›</a:t>
            </a:fld>
            <a:endParaRPr lang="en-US"/>
          </a:p>
        </p:txBody>
      </p:sp>
    </p:spTree>
    <p:extLst>
      <p:ext uri="{BB962C8B-B14F-4D97-AF65-F5344CB8AC3E}">
        <p14:creationId xmlns:p14="http://schemas.microsoft.com/office/powerpoint/2010/main" val="314355189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1007734" rtl="0" eaLnBrk="1" latinLnBrk="0" hangingPunct="1">
        <a:spcBef>
          <a:spcPct val="0"/>
        </a:spcBef>
        <a:buNone/>
        <a:defRPr sz="4900" kern="1200">
          <a:solidFill>
            <a:schemeClr val="tx1"/>
          </a:solidFill>
          <a:latin typeface="+mj-lt"/>
          <a:ea typeface="+mj-ea"/>
          <a:cs typeface="+mj-cs"/>
        </a:defRPr>
      </a:lvl1pPr>
    </p:titleStyle>
    <p:bodyStyle>
      <a:lvl1pPr marL="377900" indent="-377900" algn="l" defTabSz="100773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8784" indent="-314916" algn="l" defTabSz="100773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9669" indent="-251934" algn="l" defTabSz="100773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3534" indent="-251934" algn="l" defTabSz="100773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7402" indent="-251934" algn="l" defTabSz="100773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1269" indent="-251934" algn="l" defTabSz="100773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5136" indent="-251934" algn="l" defTabSz="100773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9003" indent="-251934" algn="l" defTabSz="100773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2870" indent="-251934" algn="l" defTabSz="100773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7734" rtl="0" eaLnBrk="1" latinLnBrk="0" hangingPunct="1">
        <a:defRPr sz="2000" kern="1200">
          <a:solidFill>
            <a:schemeClr val="tx1"/>
          </a:solidFill>
          <a:latin typeface="+mn-lt"/>
          <a:ea typeface="+mn-ea"/>
          <a:cs typeface="+mn-cs"/>
        </a:defRPr>
      </a:lvl1pPr>
      <a:lvl2pPr marL="503868" algn="l" defTabSz="1007734" rtl="0" eaLnBrk="1" latinLnBrk="0" hangingPunct="1">
        <a:defRPr sz="2000" kern="1200">
          <a:solidFill>
            <a:schemeClr val="tx1"/>
          </a:solidFill>
          <a:latin typeface="+mn-lt"/>
          <a:ea typeface="+mn-ea"/>
          <a:cs typeface="+mn-cs"/>
        </a:defRPr>
      </a:lvl2pPr>
      <a:lvl3pPr marL="1007734" algn="l" defTabSz="1007734" rtl="0" eaLnBrk="1" latinLnBrk="0" hangingPunct="1">
        <a:defRPr sz="2000" kern="1200">
          <a:solidFill>
            <a:schemeClr val="tx1"/>
          </a:solidFill>
          <a:latin typeface="+mn-lt"/>
          <a:ea typeface="+mn-ea"/>
          <a:cs typeface="+mn-cs"/>
        </a:defRPr>
      </a:lvl3pPr>
      <a:lvl4pPr marL="1511602" algn="l" defTabSz="1007734" rtl="0" eaLnBrk="1" latinLnBrk="0" hangingPunct="1">
        <a:defRPr sz="2000" kern="1200">
          <a:solidFill>
            <a:schemeClr val="tx1"/>
          </a:solidFill>
          <a:latin typeface="+mn-lt"/>
          <a:ea typeface="+mn-ea"/>
          <a:cs typeface="+mn-cs"/>
        </a:defRPr>
      </a:lvl4pPr>
      <a:lvl5pPr marL="2015468" algn="l" defTabSz="1007734" rtl="0" eaLnBrk="1" latinLnBrk="0" hangingPunct="1">
        <a:defRPr sz="2000" kern="1200">
          <a:solidFill>
            <a:schemeClr val="tx1"/>
          </a:solidFill>
          <a:latin typeface="+mn-lt"/>
          <a:ea typeface="+mn-ea"/>
          <a:cs typeface="+mn-cs"/>
        </a:defRPr>
      </a:lvl5pPr>
      <a:lvl6pPr marL="2519335" algn="l" defTabSz="1007734" rtl="0" eaLnBrk="1" latinLnBrk="0" hangingPunct="1">
        <a:defRPr sz="2000" kern="1200">
          <a:solidFill>
            <a:schemeClr val="tx1"/>
          </a:solidFill>
          <a:latin typeface="+mn-lt"/>
          <a:ea typeface="+mn-ea"/>
          <a:cs typeface="+mn-cs"/>
        </a:defRPr>
      </a:lvl6pPr>
      <a:lvl7pPr marL="3023201" algn="l" defTabSz="1007734" rtl="0" eaLnBrk="1" latinLnBrk="0" hangingPunct="1">
        <a:defRPr sz="2000" kern="1200">
          <a:solidFill>
            <a:schemeClr val="tx1"/>
          </a:solidFill>
          <a:latin typeface="+mn-lt"/>
          <a:ea typeface="+mn-ea"/>
          <a:cs typeface="+mn-cs"/>
        </a:defRPr>
      </a:lvl7pPr>
      <a:lvl8pPr marL="3527069" algn="l" defTabSz="1007734" rtl="0" eaLnBrk="1" latinLnBrk="0" hangingPunct="1">
        <a:defRPr sz="2000" kern="1200">
          <a:solidFill>
            <a:schemeClr val="tx1"/>
          </a:solidFill>
          <a:latin typeface="+mn-lt"/>
          <a:ea typeface="+mn-ea"/>
          <a:cs typeface="+mn-cs"/>
        </a:defRPr>
      </a:lvl8pPr>
      <a:lvl9pPr marL="4030936" algn="l" defTabSz="100773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animal.discovery.com/videos/monsters-inside-me-toxoplasma-parasite.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cdc.gov/ncidod/eid/vol9no11/03-0143.htm" TargetMode="External"/><Relationship Id="rId7" Type="http://schemas.openxmlformats.org/officeDocument/2006/relationships/hyperlink" Target="http://animal.discovery.com/videos/monsters-inside-me-toxoplasma-parasite.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www.ccohs.ca/oshanswers/diseases/toxoplasmosis.html" TargetMode="External"/><Relationship Id="rId5" Type="http://schemas.openxmlformats.org/officeDocument/2006/relationships/hyperlink" Target="http://ci.vbi.vt.edu/pathinfo/pathogens/gondii.html" TargetMode="External"/><Relationship Id="rId4" Type="http://schemas.openxmlformats.org/officeDocument/2006/relationships/hyperlink" Target="http://www.stanleyresearch.org/dnn/LaboratoryofDevelopmentalNeurovirology/ToxoplasmosisSchizophreniaResearch/tabid/172/Default.asp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504032" y="3071773"/>
            <a:ext cx="9069387" cy="1209754"/>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a:buNone/>
            </a:pPr>
            <a:r>
              <a:rPr lang="en-US" sz="7200" dirty="0" smtClean="0">
                <a:ln>
                  <a:solidFill>
                    <a:schemeClr val="tx1">
                      <a:lumMod val="95000"/>
                      <a:lumOff val="5000"/>
                    </a:schemeClr>
                  </a:solidFill>
                </a:ln>
                <a:latin typeface="+mj-lt"/>
                <a:cs typeface="Times New Roman" pitchFamily="18" charset="0"/>
              </a:rPr>
              <a:t>Toxoplasmosis</a:t>
            </a:r>
            <a:endParaRPr lang="en-US" sz="7200" dirty="0">
              <a:ln>
                <a:solidFill>
                  <a:schemeClr val="tx1">
                    <a:lumMod val="95000"/>
                    <a:lumOff val="5000"/>
                  </a:schemeClr>
                </a:solidFill>
              </a:ln>
              <a:latin typeface="+mj-lt"/>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471487" y="1284804"/>
            <a:ext cx="9115425" cy="5387975"/>
          </a:xfrm>
        </p:spPr>
        <p:txBody>
          <a:bodyPr>
            <a:normAutofit/>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lvl="0">
              <a:buFont typeface="Wingdings" pitchFamily="2" charset="2"/>
              <a:buChar char="Ø"/>
            </a:pPr>
            <a:r>
              <a:rPr lang="en-US" sz="2000" dirty="0" err="1">
                <a:latin typeface="+mj-lt"/>
              </a:rPr>
              <a:t>Tachyzoites</a:t>
            </a:r>
            <a:r>
              <a:rPr lang="en-US" sz="2000" dirty="0">
                <a:latin typeface="+mj-lt"/>
              </a:rPr>
              <a:t> invade cells in the body in order to multiply. They invade a cell, multiply themselves, destroy the cell, and this releases more </a:t>
            </a:r>
            <a:r>
              <a:rPr lang="en-US" sz="2000" dirty="0" err="1">
                <a:latin typeface="+mj-lt"/>
              </a:rPr>
              <a:t>tachyzoites</a:t>
            </a:r>
            <a:r>
              <a:rPr lang="en-US" sz="2000" dirty="0">
                <a:latin typeface="+mj-lt"/>
              </a:rPr>
              <a:t> to infect other cells</a:t>
            </a:r>
            <a:r>
              <a:rPr lang="en-US" sz="2000" dirty="0" smtClean="0">
                <a:latin typeface="+mj-lt"/>
              </a:rPr>
              <a:t>.</a:t>
            </a:r>
          </a:p>
          <a:p>
            <a:pPr lvl="0">
              <a:buFont typeface="Wingdings" pitchFamily="2" charset="2"/>
              <a:buChar char="Ø"/>
            </a:pPr>
            <a:r>
              <a:rPr lang="en-US" sz="2000" dirty="0" err="1">
                <a:latin typeface="+mj-lt"/>
              </a:rPr>
              <a:t>Tachyzoites</a:t>
            </a:r>
            <a:r>
              <a:rPr lang="en-US" sz="2000" dirty="0">
                <a:latin typeface="+mj-lt"/>
              </a:rPr>
              <a:t> are seen in many tissues and organs throughout an infected body during the acute phase of the disease. </a:t>
            </a:r>
            <a:endParaRPr lang="en-US" sz="2000" dirty="0" smtClean="0">
              <a:latin typeface="+mj-lt"/>
            </a:endParaRPr>
          </a:p>
          <a:p>
            <a:pPr lvl="0">
              <a:buFont typeface="Wingdings" pitchFamily="2" charset="2"/>
              <a:buChar char="Ø"/>
            </a:pPr>
            <a:r>
              <a:rPr lang="en-US" sz="2000" dirty="0">
                <a:latin typeface="+mj-lt"/>
              </a:rPr>
              <a:t>The acute phase is also called the </a:t>
            </a:r>
            <a:r>
              <a:rPr lang="en-US" sz="2000" dirty="0" err="1">
                <a:latin typeface="+mj-lt"/>
              </a:rPr>
              <a:t>extraintestinal</a:t>
            </a:r>
            <a:r>
              <a:rPr lang="en-US" sz="2000" dirty="0">
                <a:latin typeface="+mj-lt"/>
              </a:rPr>
              <a:t> phase because it can effect cells outside the intestines. </a:t>
            </a:r>
            <a:endParaRPr lang="en-US" sz="2000" dirty="0" smtClean="0">
              <a:latin typeface="+mj-lt"/>
            </a:endParaRPr>
          </a:p>
          <a:p>
            <a:pPr lvl="0">
              <a:buFont typeface="Wingdings" pitchFamily="2" charset="2"/>
              <a:buChar char="Ø"/>
            </a:pPr>
            <a:r>
              <a:rPr lang="en-US" sz="2000" dirty="0">
                <a:latin typeface="+mj-lt"/>
              </a:rPr>
              <a:t>Only cats show the intestinal phase of the infection.  </a:t>
            </a:r>
            <a:endParaRPr lang="en-US" sz="2000" dirty="0" smtClean="0">
              <a:latin typeface="+mj-lt"/>
            </a:endParaRPr>
          </a:p>
          <a:p>
            <a:pPr lvl="0">
              <a:buNone/>
            </a:pPr>
            <a:endParaRPr lang="en-US" sz="2000" b="1" dirty="0">
              <a:latin typeface="+mj-lt"/>
              <a:cs typeface="Verdana"/>
            </a:endParaRPr>
          </a:p>
        </p:txBody>
      </p:sp>
      <p:pic>
        <p:nvPicPr>
          <p:cNvPr id="3" name="Picture 2"/>
          <p:cNvPicPr>
            <a:picLocks noChangeAspect="1"/>
          </p:cNvPicPr>
          <p:nvPr/>
        </p:nvPicPr>
        <p:blipFill>
          <a:blip r:embed="rId3">
            <a:lum/>
            <a:alphaModFix/>
          </a:blip>
          <a:srcRect/>
          <a:stretch>
            <a:fillRect/>
          </a:stretch>
        </p:blipFill>
        <p:spPr>
          <a:xfrm>
            <a:off x="5029200" y="4257360"/>
            <a:ext cx="4762079" cy="3304800"/>
          </a:xfrm>
          <a:prstGeom prst="rect">
            <a:avLst/>
          </a:prstGeom>
          <a:noFill/>
          <a:ln>
            <a:noFill/>
          </a:ln>
        </p:spPr>
      </p:pic>
      <p:sp>
        <p:nvSpPr>
          <p:cNvPr id="4" name="TextBox 3"/>
          <p:cNvSpPr txBox="1"/>
          <p:nvPr/>
        </p:nvSpPr>
        <p:spPr>
          <a:xfrm>
            <a:off x="3086100" y="6795178"/>
            <a:ext cx="3886200" cy="403978"/>
          </a:xfrm>
          <a:prstGeom prst="rect">
            <a:avLst/>
          </a:prstGeom>
          <a:noFill/>
          <a:ln>
            <a:noFill/>
          </a:ln>
        </p:spPr>
        <p:txBody>
          <a:bodyPr vert="horz" lIns="90000" tIns="45000" rIns="90000" bIns="45000" compatLnSpc="0">
            <a:spAutoFit/>
          </a:bodyPr>
          <a:lstStyle/>
          <a:p>
            <a:pPr marL="0" marR="0" lvl="0" indent="0" rtl="0" hangingPunct="0">
              <a:lnSpc>
                <a:spcPct val="100000"/>
              </a:lnSpc>
              <a:spcBef>
                <a:spcPts val="0"/>
              </a:spcBef>
              <a:spcAft>
                <a:spcPts val="0"/>
              </a:spcAft>
              <a:buNone/>
              <a:tabLst/>
            </a:pPr>
            <a:r>
              <a:rPr lang="en-US" sz="2000" b="0" i="0" u="none" strike="noStrike" kern="1200" dirty="0">
                <a:ln>
                  <a:noFill/>
                </a:ln>
                <a:latin typeface="+mj-lt"/>
                <a:ea typeface="Microsoft YaHei" pitchFamily="2"/>
                <a:cs typeface="Mangal" pitchFamily="2"/>
              </a:rPr>
              <a:t>Stained </a:t>
            </a:r>
            <a:r>
              <a:rPr lang="en-US" sz="2000" b="0" i="0" u="none" strike="noStrike" kern="1200" dirty="0" err="1">
                <a:ln>
                  <a:noFill/>
                </a:ln>
                <a:latin typeface="+mj-lt"/>
                <a:ea typeface="Microsoft YaHei" pitchFamily="2"/>
                <a:cs typeface="Mangal" pitchFamily="2"/>
              </a:rPr>
              <a:t>tachyzoite</a:t>
            </a:r>
            <a:endParaRPr lang="en-US" sz="2000" b="0" i="0" u="none" strike="noStrike" kern="1200" dirty="0">
              <a:ln>
                <a:noFill/>
              </a:ln>
              <a:latin typeface="+mj-lt"/>
              <a:ea typeface="Microsoft YaHei" pitchFamily="2"/>
              <a:cs typeface="Mangal" pitchFamily="2"/>
            </a:endParaRPr>
          </a:p>
        </p:txBody>
      </p:sp>
      <p:sp>
        <p:nvSpPr>
          <p:cNvPr id="5" name="TextBox 4"/>
          <p:cNvSpPr txBox="1"/>
          <p:nvPr/>
        </p:nvSpPr>
        <p:spPr>
          <a:xfrm>
            <a:off x="3286125" y="352425"/>
            <a:ext cx="3686175" cy="830997"/>
          </a:xfrm>
          <a:prstGeom prst="rect">
            <a:avLst/>
          </a:prstGeom>
          <a:noFill/>
        </p:spPr>
        <p:txBody>
          <a:bodyPr wrap="square" rtlCol="0">
            <a:spAutoFit/>
          </a:bodyPr>
          <a:lstStyle/>
          <a:p>
            <a:r>
              <a:rPr lang="en-US" sz="4800" dirty="0" err="1" smtClean="0">
                <a:latin typeface="+mj-lt"/>
              </a:rPr>
              <a:t>Tachyzoite</a:t>
            </a:r>
            <a:endParaRPr lang="en-US" sz="4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4032" y="1828800"/>
            <a:ext cx="9069387" cy="4991100"/>
          </a:xfrm>
        </p:spPr>
        <p:txBody>
          <a:bodyPr>
            <a:normAutofit/>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a:buFont typeface="Wingdings" pitchFamily="2" charset="2"/>
              <a:buChar char="Ø"/>
            </a:pPr>
            <a:r>
              <a:rPr lang="en-US" sz="2000" dirty="0">
                <a:latin typeface="+mj-lt"/>
              </a:rPr>
              <a:t>Two or three weeks after the first infection, the Toxoplasma microorganism begins to divide more slowly and a protective membrane forms around the parasite cells. </a:t>
            </a:r>
            <a:endParaRPr lang="en-US" sz="2000" dirty="0" smtClean="0">
              <a:latin typeface="+mj-lt"/>
            </a:endParaRPr>
          </a:p>
          <a:p>
            <a:pPr>
              <a:buFont typeface="Wingdings" pitchFamily="2" charset="2"/>
              <a:buChar char="Ø"/>
            </a:pPr>
            <a:r>
              <a:rPr lang="en-US" sz="2000" dirty="0"/>
              <a:t>The cysts containing the parasite cells are called </a:t>
            </a:r>
            <a:r>
              <a:rPr lang="en-US" sz="2000" dirty="0" err="1"/>
              <a:t>zoitocysts</a:t>
            </a:r>
            <a:r>
              <a:rPr lang="en-US" sz="2000" dirty="0"/>
              <a:t> and the cells inside the cysts are called </a:t>
            </a:r>
            <a:r>
              <a:rPr lang="en-US" sz="2000" dirty="0" err="1"/>
              <a:t>bradyzoites</a:t>
            </a:r>
            <a:r>
              <a:rPr lang="en-US" sz="2000" dirty="0"/>
              <a:t>. </a:t>
            </a:r>
            <a:endParaRPr lang="en-US" sz="2000" dirty="0" smtClean="0"/>
          </a:p>
          <a:p>
            <a:pPr>
              <a:buFont typeface="Wingdings" pitchFamily="2" charset="2"/>
              <a:buChar char="Ø"/>
            </a:pPr>
            <a:r>
              <a:rPr lang="en-US" sz="2000" dirty="0"/>
              <a:t>The tissue cysts are formed primarily in brain, eye, heart muscle, and skeletal muscle. </a:t>
            </a:r>
            <a:endParaRPr lang="en-US" sz="2000" dirty="0" smtClean="0"/>
          </a:p>
          <a:p>
            <a:pPr>
              <a:buFont typeface="Wingdings" pitchFamily="2" charset="2"/>
              <a:buChar char="Ø"/>
            </a:pPr>
            <a:r>
              <a:rPr lang="en-US" sz="2000" dirty="0" err="1"/>
              <a:t>Bradyzoites</a:t>
            </a:r>
            <a:r>
              <a:rPr lang="en-US" sz="2000" dirty="0"/>
              <a:t> persist in tissue for many years, possibly for the life of the host. </a:t>
            </a:r>
            <a:endParaRPr lang="en-US" sz="2000" b="1" dirty="0">
              <a:latin typeface="+mj-lt"/>
              <a:cs typeface="Verdana"/>
            </a:endParaRPr>
          </a:p>
        </p:txBody>
      </p:sp>
      <p:sp>
        <p:nvSpPr>
          <p:cNvPr id="3" name="TextBox 2"/>
          <p:cNvSpPr txBox="1"/>
          <p:nvPr/>
        </p:nvSpPr>
        <p:spPr>
          <a:xfrm>
            <a:off x="2638425" y="841891"/>
            <a:ext cx="4800600" cy="830997"/>
          </a:xfrm>
          <a:prstGeom prst="rect">
            <a:avLst/>
          </a:prstGeom>
          <a:noFill/>
        </p:spPr>
        <p:txBody>
          <a:bodyPr wrap="square" rtlCol="0">
            <a:spAutoFit/>
          </a:bodyPr>
          <a:lstStyle/>
          <a:p>
            <a:pPr algn="ctr"/>
            <a:r>
              <a:rPr lang="en-US" sz="4800" dirty="0" err="1" smtClean="0">
                <a:latin typeface="+mj-lt"/>
              </a:rPr>
              <a:t>Bradyzoites</a:t>
            </a:r>
            <a:endParaRPr lang="en-US" sz="4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4031" y="301625"/>
            <a:ext cx="9069388" cy="1262063"/>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4800" dirty="0" err="1" smtClean="0">
                <a:cs typeface="Verdana" pitchFamily="2"/>
              </a:rPr>
              <a:t>Bradyzoite</a:t>
            </a:r>
            <a:endParaRPr lang="en-US" sz="4800" dirty="0">
              <a:cs typeface="Verdana" pitchFamily="2"/>
            </a:endParaRPr>
          </a:p>
        </p:txBody>
      </p:sp>
      <p:pic>
        <p:nvPicPr>
          <p:cNvPr id="3" name="Picture 2"/>
          <p:cNvPicPr>
            <a:picLocks noChangeAspect="1"/>
          </p:cNvPicPr>
          <p:nvPr/>
        </p:nvPicPr>
        <p:blipFill>
          <a:blip r:embed="rId3">
            <a:lum/>
            <a:alphaModFix/>
          </a:blip>
          <a:srcRect/>
          <a:stretch>
            <a:fillRect/>
          </a:stretch>
        </p:blipFill>
        <p:spPr>
          <a:xfrm>
            <a:off x="1452766" y="2057400"/>
            <a:ext cx="7171919" cy="47239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4031" y="1770063"/>
            <a:ext cx="9069388" cy="4989512"/>
          </a:xfrm>
        </p:spPr>
        <p:txBody>
          <a:bodyPr>
            <a:normAutofit/>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a:buFont typeface="Wingdings" pitchFamily="2" charset="2"/>
              <a:buChar char="Ø"/>
            </a:pPr>
            <a:r>
              <a:rPr lang="en-US" sz="2000" dirty="0">
                <a:latin typeface="+mj-lt"/>
              </a:rPr>
              <a:t>In </a:t>
            </a:r>
            <a:r>
              <a:rPr lang="en-US" sz="2000" dirty="0" smtClean="0">
                <a:latin typeface="+mj-lt"/>
              </a:rPr>
              <a:t>cats, the </a:t>
            </a:r>
            <a:r>
              <a:rPr lang="en-US" sz="2000" dirty="0">
                <a:latin typeface="+mj-lt"/>
              </a:rPr>
              <a:t>Toxoplasma parasites infect the lining of the small intestine where they reproduce asexually. </a:t>
            </a:r>
            <a:endParaRPr lang="en-US" sz="2000" dirty="0" smtClean="0">
              <a:latin typeface="+mj-lt"/>
            </a:endParaRPr>
          </a:p>
          <a:p>
            <a:pPr>
              <a:buFont typeface="Wingdings" pitchFamily="2" charset="2"/>
              <a:buChar char="Ø"/>
            </a:pPr>
            <a:r>
              <a:rPr lang="en-US" sz="2000" dirty="0"/>
              <a:t>After a few days of rapid reproduction the cells transform into a sexual form, combine, and become enclosed in a cyst called an </a:t>
            </a:r>
            <a:r>
              <a:rPr lang="en-US" sz="2000" dirty="0" err="1"/>
              <a:t>oocyst</a:t>
            </a:r>
            <a:r>
              <a:rPr lang="en-US" sz="2000" dirty="0"/>
              <a:t>. </a:t>
            </a:r>
            <a:endParaRPr lang="en-US" sz="2000" dirty="0" smtClean="0"/>
          </a:p>
          <a:p>
            <a:pPr>
              <a:buFont typeface="Wingdings" pitchFamily="2" charset="2"/>
              <a:buChar char="Ø"/>
            </a:pPr>
            <a:r>
              <a:rPr lang="en-US" sz="2000" dirty="0" err="1"/>
              <a:t>Oocysts</a:t>
            </a:r>
            <a:r>
              <a:rPr lang="en-US" sz="2000" dirty="0"/>
              <a:t> contain the </a:t>
            </a:r>
            <a:r>
              <a:rPr lang="en-US" sz="2000" dirty="0" err="1"/>
              <a:t>sporozoite</a:t>
            </a:r>
            <a:r>
              <a:rPr lang="en-US" sz="2000" dirty="0"/>
              <a:t> form of the Toxoplasma parasite. </a:t>
            </a:r>
            <a:endParaRPr lang="en-US" sz="2000" dirty="0" smtClean="0"/>
          </a:p>
          <a:p>
            <a:pPr>
              <a:buFont typeface="Wingdings" pitchFamily="2" charset="2"/>
              <a:buChar char="Ø"/>
            </a:pPr>
            <a:r>
              <a:rPr lang="en-US" sz="2000" dirty="0" err="1"/>
              <a:t>Oocysts</a:t>
            </a:r>
            <a:r>
              <a:rPr lang="en-US" sz="2000" dirty="0"/>
              <a:t> are found in both wild and domestic cats but not in any other animals or birds. </a:t>
            </a:r>
            <a:endParaRPr lang="en-US" sz="2000" b="1" dirty="0">
              <a:latin typeface="+mj-lt"/>
              <a:cs typeface="Verdana"/>
            </a:endParaRPr>
          </a:p>
        </p:txBody>
      </p:sp>
      <p:sp>
        <p:nvSpPr>
          <p:cNvPr id="3" name="TextBox 2"/>
          <p:cNvSpPr txBox="1"/>
          <p:nvPr/>
        </p:nvSpPr>
        <p:spPr>
          <a:xfrm>
            <a:off x="2790825" y="504825"/>
            <a:ext cx="4495800" cy="830997"/>
          </a:xfrm>
          <a:prstGeom prst="rect">
            <a:avLst/>
          </a:prstGeom>
          <a:noFill/>
        </p:spPr>
        <p:txBody>
          <a:bodyPr wrap="square" rtlCol="0">
            <a:spAutoFit/>
          </a:bodyPr>
          <a:lstStyle/>
          <a:p>
            <a:pPr algn="ctr"/>
            <a:r>
              <a:rPr lang="en-US" sz="4800" dirty="0" err="1">
                <a:latin typeface="+mj-lt"/>
              </a:rPr>
              <a:t>Oocysts</a:t>
            </a:r>
            <a:endParaRPr lang="en-US" sz="4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4031" y="1770063"/>
            <a:ext cx="9069388" cy="4989512"/>
          </a:xfrm>
        </p:spPr>
        <p:txBody>
          <a:bodyPr>
            <a:normAutofit/>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a:buFont typeface="Wingdings" pitchFamily="2" charset="2"/>
              <a:buChar char="Ø"/>
            </a:pPr>
            <a:r>
              <a:rPr lang="en-US" sz="2000" dirty="0">
                <a:latin typeface="+mj-lt"/>
              </a:rPr>
              <a:t>Animals become infected by ingesting food contaminated with </a:t>
            </a:r>
            <a:r>
              <a:rPr lang="en-US" sz="2000" dirty="0" err="1">
                <a:latin typeface="+mj-lt"/>
              </a:rPr>
              <a:t>oocysts</a:t>
            </a:r>
            <a:r>
              <a:rPr lang="en-US" sz="2000" dirty="0">
                <a:latin typeface="+mj-lt"/>
              </a:rPr>
              <a:t> from feces or with tissue cysts </a:t>
            </a:r>
            <a:r>
              <a:rPr lang="en-US" sz="2000" dirty="0" smtClean="0">
                <a:latin typeface="+mj-lt"/>
              </a:rPr>
              <a:t>(</a:t>
            </a:r>
            <a:r>
              <a:rPr lang="en-US" sz="2000" dirty="0" err="1" smtClean="0">
                <a:latin typeface="+mj-lt"/>
              </a:rPr>
              <a:t>bradyzoite</a:t>
            </a:r>
            <a:r>
              <a:rPr lang="en-US" sz="2000" dirty="0" smtClean="0">
                <a:latin typeface="+mj-lt"/>
              </a:rPr>
              <a:t>) </a:t>
            </a:r>
            <a:r>
              <a:rPr lang="en-US" sz="2000" dirty="0">
                <a:latin typeface="+mj-lt"/>
              </a:rPr>
              <a:t>from the flesh of infected animals. </a:t>
            </a:r>
            <a:endParaRPr lang="en-US" sz="2000" dirty="0" smtClean="0">
              <a:latin typeface="+mj-lt"/>
            </a:endParaRPr>
          </a:p>
          <a:p>
            <a:pPr>
              <a:buFont typeface="Wingdings" pitchFamily="2" charset="2"/>
              <a:buChar char="Ø"/>
            </a:pPr>
            <a:r>
              <a:rPr lang="en-US" sz="2000" dirty="0"/>
              <a:t>Infected cats shed millions of </a:t>
            </a:r>
            <a:r>
              <a:rPr lang="en-US" sz="2000" dirty="0" err="1"/>
              <a:t>oocysts</a:t>
            </a:r>
            <a:r>
              <a:rPr lang="en-US" sz="2000" dirty="0"/>
              <a:t> in their feces during the two-week period of the intestinal phase of the infection (i.e., when asexual reproduction of the Toxoplasma microorganisms occurs). </a:t>
            </a:r>
            <a:endParaRPr lang="en-US" sz="2000" dirty="0" smtClean="0"/>
          </a:p>
          <a:p>
            <a:pPr>
              <a:buFont typeface="Wingdings" pitchFamily="2" charset="2"/>
              <a:buChar char="Ø"/>
            </a:pPr>
            <a:r>
              <a:rPr lang="en-US" sz="2000" dirty="0"/>
              <a:t>These </a:t>
            </a:r>
            <a:r>
              <a:rPr lang="en-US" sz="2000" dirty="0" err="1"/>
              <a:t>oocysts</a:t>
            </a:r>
            <a:r>
              <a:rPr lang="en-US" sz="2000" dirty="0"/>
              <a:t> can survive in soil for several months and are the major source of infection. </a:t>
            </a:r>
            <a:endParaRPr lang="en-US" sz="2000" dirty="0" smtClean="0"/>
          </a:p>
          <a:p>
            <a:pPr>
              <a:buFont typeface="Wingdings" pitchFamily="2" charset="2"/>
              <a:buChar char="Ø"/>
            </a:pPr>
            <a:r>
              <a:rPr lang="en-US" sz="2000" dirty="0"/>
              <a:t>Once swallowed, the </a:t>
            </a:r>
            <a:r>
              <a:rPr lang="en-US" sz="2000" dirty="0" err="1"/>
              <a:t>oocyst</a:t>
            </a:r>
            <a:r>
              <a:rPr lang="en-US" sz="2000" dirty="0"/>
              <a:t> burst in the intestines and spreads to the rest of the body through the bloodstream. </a:t>
            </a:r>
            <a:endParaRPr lang="en-US" sz="2000" b="1" dirty="0">
              <a:latin typeface="+mj-lt"/>
              <a:cs typeface="Verdana"/>
            </a:endParaRPr>
          </a:p>
        </p:txBody>
      </p:sp>
      <p:sp>
        <p:nvSpPr>
          <p:cNvPr id="3" name="TextBox 2"/>
          <p:cNvSpPr txBox="1"/>
          <p:nvPr/>
        </p:nvSpPr>
        <p:spPr>
          <a:xfrm>
            <a:off x="3133725" y="504825"/>
            <a:ext cx="3810000" cy="830997"/>
          </a:xfrm>
          <a:prstGeom prst="rect">
            <a:avLst/>
          </a:prstGeom>
          <a:noFill/>
        </p:spPr>
        <p:txBody>
          <a:bodyPr wrap="square" rtlCol="0">
            <a:spAutoFit/>
          </a:bodyPr>
          <a:lstStyle/>
          <a:p>
            <a:pPr algn="ctr"/>
            <a:r>
              <a:rPr lang="en-US" sz="4800" dirty="0" err="1">
                <a:latin typeface="+mj-lt"/>
              </a:rPr>
              <a:t>Oocysts</a:t>
            </a:r>
            <a:r>
              <a:rPr lang="en-US" sz="4800" dirty="0">
                <a:latin typeface="+mj-lt"/>
              </a:rPr>
              <a:t> cont.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0" y="1828800"/>
            <a:ext cx="9069388" cy="4991100"/>
          </a:xfrm>
        </p:spPr>
        <p:txBody>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lvl="0"/>
            <a:r>
              <a:rPr lang="en-US" dirty="0">
                <a:hlinkClick r:id="rId3"/>
              </a:rPr>
              <a:t>http://animal.discovery.com/videos/monsters-inside-me-toxoplasma-parasite.html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4031" y="1800225"/>
            <a:ext cx="9069388" cy="4991100"/>
          </a:xfrm>
        </p:spPr>
        <p:txBody>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lvl="0">
              <a:buFont typeface="Wingdings" pitchFamily="2" charset="2"/>
              <a:buChar char="Ø"/>
            </a:pPr>
            <a:endParaRPr lang="en-US" sz="2400" b="1" dirty="0"/>
          </a:p>
          <a:p>
            <a:pPr lvl="0">
              <a:buFont typeface="Wingdings" pitchFamily="2" charset="2"/>
              <a:buChar char="Ø"/>
            </a:pPr>
            <a:r>
              <a:rPr lang="en-US" sz="2000" dirty="0" smtClean="0">
                <a:latin typeface="+mj-lt"/>
              </a:rPr>
              <a:t>Fever</a:t>
            </a:r>
          </a:p>
          <a:p>
            <a:pPr lvl="0">
              <a:buFont typeface="Wingdings" pitchFamily="2" charset="2"/>
              <a:buChar char="Ø"/>
            </a:pPr>
            <a:r>
              <a:rPr lang="en-US" sz="2000" dirty="0" smtClean="0">
                <a:latin typeface="+mj-lt"/>
              </a:rPr>
              <a:t>Loss </a:t>
            </a:r>
            <a:r>
              <a:rPr lang="en-US" sz="2000" dirty="0">
                <a:latin typeface="+mj-lt"/>
              </a:rPr>
              <a:t>of </a:t>
            </a:r>
            <a:r>
              <a:rPr lang="en-US" sz="2000" dirty="0" smtClean="0">
                <a:latin typeface="+mj-lt"/>
              </a:rPr>
              <a:t>appetite</a:t>
            </a:r>
          </a:p>
          <a:p>
            <a:pPr lvl="0">
              <a:buFont typeface="Wingdings" pitchFamily="2" charset="2"/>
              <a:buChar char="Ø"/>
            </a:pPr>
            <a:r>
              <a:rPr lang="en-US" sz="2000" dirty="0" smtClean="0">
                <a:latin typeface="+mj-lt"/>
              </a:rPr>
              <a:t>Lethargy</a:t>
            </a:r>
          </a:p>
          <a:p>
            <a:pPr lvl="0">
              <a:buFont typeface="Wingdings" pitchFamily="2" charset="2"/>
              <a:buChar char="Ø"/>
            </a:pPr>
            <a:r>
              <a:rPr lang="en-US" sz="2000" dirty="0" smtClean="0">
                <a:latin typeface="+mj-lt"/>
              </a:rPr>
              <a:t>Other </a:t>
            </a:r>
            <a:r>
              <a:rPr lang="en-US" sz="2000" dirty="0">
                <a:latin typeface="+mj-lt"/>
              </a:rPr>
              <a:t>symptoms may occur depending on whether the infection is acute or </a:t>
            </a:r>
            <a:r>
              <a:rPr lang="en-US" sz="2000" dirty="0" smtClean="0">
                <a:latin typeface="+mj-lt"/>
              </a:rPr>
              <a:t>chronic,  and </a:t>
            </a:r>
            <a:r>
              <a:rPr lang="en-US" sz="2000" dirty="0">
                <a:latin typeface="+mj-lt"/>
              </a:rPr>
              <a:t>where in the body the parasite is found</a:t>
            </a:r>
            <a:r>
              <a:rPr lang="en-US" sz="2000" dirty="0" smtClean="0">
                <a:latin typeface="+mj-lt"/>
              </a:rPr>
              <a:t>.</a:t>
            </a:r>
            <a:endParaRPr lang="en-US" sz="2000" dirty="0">
              <a:latin typeface="+mj-lt"/>
            </a:endParaRPr>
          </a:p>
          <a:p>
            <a:pPr lvl="0">
              <a:buFont typeface="Wingdings" pitchFamily="2" charset="2"/>
              <a:buChar char="Ø"/>
            </a:pPr>
            <a:r>
              <a:rPr lang="en-US" sz="2000" dirty="0">
                <a:latin typeface="+mj-lt"/>
              </a:rPr>
              <a:t>In cats it is most commonly seen </a:t>
            </a:r>
            <a:r>
              <a:rPr lang="en-US" sz="2000" dirty="0" smtClean="0">
                <a:latin typeface="+mj-lt"/>
              </a:rPr>
              <a:t>effecting </a:t>
            </a:r>
            <a:r>
              <a:rPr lang="en-US" sz="2000" dirty="0">
                <a:latin typeface="+mj-lt"/>
              </a:rPr>
              <a:t>the lungs and eyes.</a:t>
            </a:r>
          </a:p>
          <a:p>
            <a:pPr lvl="0">
              <a:buFont typeface="Wingdings" pitchFamily="2" charset="2"/>
              <a:buChar char="Ø"/>
            </a:pPr>
            <a:r>
              <a:rPr lang="en-US" sz="2000" dirty="0">
                <a:latin typeface="+mj-lt"/>
              </a:rPr>
              <a:t>And in the dog, the gastrointestinal, neurological and the respiratory system.</a:t>
            </a:r>
          </a:p>
        </p:txBody>
      </p:sp>
      <p:pic>
        <p:nvPicPr>
          <p:cNvPr id="3" name="Picture 2"/>
          <p:cNvPicPr>
            <a:picLocks noChangeAspect="1"/>
          </p:cNvPicPr>
          <p:nvPr/>
        </p:nvPicPr>
        <p:blipFill>
          <a:blip r:embed="rId3">
            <a:lum/>
            <a:alphaModFix/>
          </a:blip>
          <a:srcRect/>
          <a:stretch>
            <a:fillRect/>
          </a:stretch>
        </p:blipFill>
        <p:spPr>
          <a:xfrm>
            <a:off x="5419725" y="962025"/>
            <a:ext cx="4000320" cy="2906640"/>
          </a:xfrm>
          <a:prstGeom prst="rect">
            <a:avLst/>
          </a:prstGeom>
          <a:noFill/>
          <a:ln>
            <a:noFill/>
          </a:ln>
        </p:spPr>
      </p:pic>
      <p:sp>
        <p:nvSpPr>
          <p:cNvPr id="4" name="TextBox 3"/>
          <p:cNvSpPr txBox="1"/>
          <p:nvPr/>
        </p:nvSpPr>
        <p:spPr>
          <a:xfrm>
            <a:off x="1123950" y="352425"/>
            <a:ext cx="7848600" cy="830997"/>
          </a:xfrm>
          <a:prstGeom prst="rect">
            <a:avLst/>
          </a:prstGeom>
          <a:noFill/>
        </p:spPr>
        <p:txBody>
          <a:bodyPr wrap="square" rtlCol="0">
            <a:spAutoFit/>
          </a:bodyPr>
          <a:lstStyle/>
          <a:p>
            <a:pPr algn="ctr"/>
            <a:r>
              <a:rPr lang="en-US" sz="4800" dirty="0" smtClean="0">
                <a:latin typeface="+mj-lt"/>
              </a:rPr>
              <a:t>Clinical signs &amp; symptoms </a:t>
            </a:r>
            <a:endParaRPr lang="en-US" sz="4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4031" y="1770063"/>
            <a:ext cx="9069388" cy="4989512"/>
          </a:xfrm>
        </p:spPr>
        <p:txBody>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lvl="0">
              <a:buFont typeface="Wingdings" pitchFamily="2" charset="2"/>
              <a:buChar char="Ø"/>
            </a:pPr>
            <a:r>
              <a:rPr lang="en-US" sz="2000" dirty="0" smtClean="0">
                <a:latin typeface="+mj-lt"/>
              </a:rPr>
              <a:t>History</a:t>
            </a:r>
          </a:p>
          <a:p>
            <a:pPr lvl="0">
              <a:buFont typeface="Wingdings" pitchFamily="2" charset="2"/>
              <a:buChar char="Ø"/>
            </a:pPr>
            <a:r>
              <a:rPr lang="en-US" sz="2000" dirty="0" smtClean="0">
                <a:latin typeface="+mj-lt"/>
              </a:rPr>
              <a:t>Serology testing – measuring the </a:t>
            </a:r>
            <a:r>
              <a:rPr lang="en-US" sz="2000" dirty="0" err="1" smtClean="0">
                <a:latin typeface="+mj-lt"/>
              </a:rPr>
              <a:t>IgM</a:t>
            </a:r>
            <a:r>
              <a:rPr lang="en-US" sz="2000" dirty="0" smtClean="0">
                <a:latin typeface="+mj-lt"/>
              </a:rPr>
              <a:t> &amp; </a:t>
            </a:r>
            <a:r>
              <a:rPr lang="en-US" sz="2000" dirty="0" err="1" smtClean="0">
                <a:latin typeface="+mj-lt"/>
              </a:rPr>
              <a:t>IgG</a:t>
            </a:r>
            <a:r>
              <a:rPr lang="en-US" sz="2000" dirty="0" smtClean="0">
                <a:latin typeface="+mj-lt"/>
              </a:rPr>
              <a:t> anti-bodies</a:t>
            </a:r>
          </a:p>
          <a:p>
            <a:pPr lvl="0">
              <a:buFont typeface="Wingdings" pitchFamily="2" charset="2"/>
              <a:buChar char="Ø"/>
            </a:pPr>
            <a:r>
              <a:rPr lang="en-US" sz="2000" dirty="0">
                <a:latin typeface="+mj-lt"/>
              </a:rPr>
              <a:t>Sabin-Feldman Dye Test (DT</a:t>
            </a:r>
            <a:r>
              <a:rPr lang="en-US" sz="2000" dirty="0" smtClean="0">
                <a:latin typeface="+mj-lt"/>
              </a:rPr>
              <a:t>)</a:t>
            </a:r>
          </a:p>
          <a:p>
            <a:pPr lvl="0">
              <a:buFont typeface="Wingdings" pitchFamily="2" charset="2"/>
              <a:buChar char="Ø"/>
            </a:pPr>
            <a:r>
              <a:rPr lang="en-US" sz="2000" dirty="0" smtClean="0"/>
              <a:t>Differential </a:t>
            </a:r>
            <a:r>
              <a:rPr lang="en-US" sz="2000" dirty="0"/>
              <a:t>agglutination test (also known as the "AC/HS test</a:t>
            </a:r>
            <a:r>
              <a:rPr lang="en-US" sz="2000" dirty="0" smtClean="0"/>
              <a:t>")</a:t>
            </a:r>
          </a:p>
          <a:p>
            <a:pPr marL="108000" lvl="0" indent="0">
              <a:buNone/>
            </a:pPr>
            <a:endParaRPr lang="en-US" sz="2000" dirty="0" smtClean="0">
              <a:latin typeface="+mj-lt"/>
            </a:endParaRPr>
          </a:p>
          <a:p>
            <a:pPr lvl="0">
              <a:buFont typeface="Wingdings" pitchFamily="2" charset="2"/>
              <a:buChar char="Ø"/>
            </a:pPr>
            <a:endParaRPr lang="en-US" sz="2400" dirty="0" smtClean="0">
              <a:latin typeface="+mj-lt"/>
            </a:endParaRPr>
          </a:p>
        </p:txBody>
      </p:sp>
      <p:sp>
        <p:nvSpPr>
          <p:cNvPr id="3" name="TextBox 2"/>
          <p:cNvSpPr txBox="1"/>
          <p:nvPr/>
        </p:nvSpPr>
        <p:spPr>
          <a:xfrm>
            <a:off x="733425" y="428625"/>
            <a:ext cx="8610600" cy="830997"/>
          </a:xfrm>
          <a:prstGeom prst="rect">
            <a:avLst/>
          </a:prstGeom>
          <a:noFill/>
        </p:spPr>
        <p:txBody>
          <a:bodyPr wrap="square" rtlCol="0">
            <a:spAutoFit/>
          </a:bodyPr>
          <a:lstStyle/>
          <a:p>
            <a:pPr algn="ctr"/>
            <a:r>
              <a:rPr lang="en-US" sz="4800" dirty="0" smtClean="0">
                <a:latin typeface="+mj-lt"/>
              </a:rPr>
              <a:t>Diagnosis</a:t>
            </a:r>
            <a:endParaRPr lang="en-US" sz="4800" dirty="0">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5" y="4162425"/>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4031" y="1952625"/>
            <a:ext cx="9069388" cy="2179250"/>
          </a:xfrm>
        </p:spPr>
        <p:txBody>
          <a:bodyPr>
            <a:spAutoFit/>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lvl="0">
              <a:buFont typeface="Wingdings" pitchFamily="2" charset="2"/>
              <a:buChar char="Ø"/>
            </a:pPr>
            <a:r>
              <a:rPr lang="en-US" sz="2000" dirty="0" smtClean="0">
                <a:latin typeface="+mj-lt"/>
              </a:rPr>
              <a:t>The best treatment is prevention, by not feeding animals raw meat</a:t>
            </a:r>
          </a:p>
          <a:p>
            <a:pPr lvl="0">
              <a:buFont typeface="Wingdings" pitchFamily="2" charset="2"/>
              <a:buChar char="Ø"/>
            </a:pPr>
            <a:r>
              <a:rPr lang="en-US" sz="2000" dirty="0" smtClean="0">
                <a:latin typeface="+mj-lt"/>
              </a:rPr>
              <a:t>There </a:t>
            </a:r>
            <a:r>
              <a:rPr lang="en-US" sz="2000" dirty="0" smtClean="0">
                <a:latin typeface="+mj-lt"/>
              </a:rPr>
              <a:t>is no </a:t>
            </a:r>
            <a:r>
              <a:rPr lang="en-US" sz="2000" dirty="0" smtClean="0">
                <a:latin typeface="+mj-lt"/>
              </a:rPr>
              <a:t>need for treatment in </a:t>
            </a:r>
            <a:r>
              <a:rPr lang="en-US" sz="2000" dirty="0">
                <a:latin typeface="+mj-lt"/>
              </a:rPr>
              <a:t>a healthy </a:t>
            </a:r>
            <a:r>
              <a:rPr lang="en-US" sz="2000" dirty="0" smtClean="0">
                <a:latin typeface="+mj-lt"/>
              </a:rPr>
              <a:t>animal.</a:t>
            </a:r>
          </a:p>
          <a:p>
            <a:pPr lvl="0">
              <a:buFont typeface="Wingdings" pitchFamily="2" charset="2"/>
              <a:buChar char="Ø"/>
            </a:pPr>
            <a:r>
              <a:rPr lang="en-US" sz="2000" dirty="0" smtClean="0">
                <a:latin typeface="+mj-lt"/>
              </a:rPr>
              <a:t>For </a:t>
            </a:r>
            <a:r>
              <a:rPr lang="en-US" sz="2000" dirty="0">
                <a:latin typeface="+mj-lt"/>
              </a:rPr>
              <a:t>an immune-compromised animal a 2-3 week treatment of clindamycin is administered.</a:t>
            </a:r>
          </a:p>
          <a:p>
            <a:pPr lvl="0">
              <a:buFont typeface="Wingdings" pitchFamily="2" charset="2"/>
              <a:buChar char="Ø"/>
            </a:pPr>
            <a:endParaRPr lang="en-US" sz="2000" dirty="0">
              <a:latin typeface="+mj-lt"/>
            </a:endParaRPr>
          </a:p>
        </p:txBody>
      </p:sp>
      <p:sp>
        <p:nvSpPr>
          <p:cNvPr id="3" name="TextBox 2"/>
          <p:cNvSpPr txBox="1"/>
          <p:nvPr/>
        </p:nvSpPr>
        <p:spPr>
          <a:xfrm>
            <a:off x="3400425" y="733425"/>
            <a:ext cx="3276600" cy="1569660"/>
          </a:xfrm>
          <a:prstGeom prst="rect">
            <a:avLst/>
          </a:prstGeom>
          <a:noFill/>
        </p:spPr>
        <p:txBody>
          <a:bodyPr wrap="square" rtlCol="0">
            <a:spAutoFit/>
          </a:bodyPr>
          <a:lstStyle/>
          <a:p>
            <a:pPr lvl="0"/>
            <a:r>
              <a:rPr lang="en-US" sz="4800" dirty="0">
                <a:latin typeface="+mj-lt"/>
              </a:rPr>
              <a:t>Treatment</a:t>
            </a:r>
          </a:p>
          <a:p>
            <a:endParaRPr lang="en-US" sz="4800" dirty="0">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925" y="3400425"/>
            <a:ext cx="5143500" cy="373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4031" y="1419225"/>
            <a:ext cx="9069388" cy="5067300"/>
          </a:xfrm>
        </p:spPr>
        <p:txBody>
          <a:bodyPr>
            <a:noAutofit/>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lvl="0">
              <a:buNone/>
            </a:pPr>
            <a:endParaRPr lang="en-US" sz="2000" b="1" dirty="0">
              <a:latin typeface="+mj-lt"/>
            </a:endParaRPr>
          </a:p>
          <a:p>
            <a:pPr lvl="0">
              <a:buFont typeface="Wingdings" pitchFamily="2" charset="2"/>
              <a:buChar char="Ø"/>
            </a:pPr>
            <a:r>
              <a:rPr lang="en-US" sz="2000" dirty="0">
                <a:latin typeface="+mj-lt"/>
              </a:rPr>
              <a:t>For healthy animals and humans the prognosis is good.  The disease should be hibernating and not causing any damage</a:t>
            </a:r>
            <a:r>
              <a:rPr lang="en-US" sz="2000" dirty="0" smtClean="0">
                <a:latin typeface="+mj-lt"/>
              </a:rPr>
              <a:t>.</a:t>
            </a:r>
            <a:endParaRPr lang="en-US" sz="2000" dirty="0">
              <a:latin typeface="+mj-lt"/>
            </a:endParaRPr>
          </a:p>
          <a:p>
            <a:pPr lvl="0">
              <a:buFont typeface="Wingdings" pitchFamily="2" charset="2"/>
              <a:buChar char="Ø"/>
            </a:pPr>
            <a:r>
              <a:rPr lang="en-US" sz="2000" dirty="0">
                <a:latin typeface="+mj-lt"/>
              </a:rPr>
              <a:t>For individuals with weakened immune systems, the prognosis is not good.  The disease has to be kept down with medicine, and complications can occur depending or what tissues of the body are being </a:t>
            </a:r>
            <a:r>
              <a:rPr lang="en-US" sz="2000" dirty="0" smtClean="0">
                <a:latin typeface="+mj-lt"/>
              </a:rPr>
              <a:t>effected</a:t>
            </a:r>
            <a:r>
              <a:rPr lang="en-US" sz="2000" dirty="0" smtClean="0">
                <a:latin typeface="+mj-lt"/>
              </a:rPr>
              <a:t>.</a:t>
            </a:r>
          </a:p>
          <a:p>
            <a:pPr lvl="0">
              <a:buFont typeface="Wingdings" pitchFamily="2" charset="2"/>
              <a:buChar char="Ø"/>
            </a:pPr>
            <a:r>
              <a:rPr lang="en-US" sz="2000" dirty="0" smtClean="0">
                <a:latin typeface="+mj-lt"/>
              </a:rPr>
              <a:t> For </a:t>
            </a:r>
            <a:r>
              <a:rPr lang="en-US" sz="2000" dirty="0">
                <a:latin typeface="+mj-lt"/>
              </a:rPr>
              <a:t>example, if toxoplasmosis is </a:t>
            </a:r>
            <a:r>
              <a:rPr lang="en-US" sz="2000" dirty="0" smtClean="0">
                <a:latin typeface="+mj-lt"/>
              </a:rPr>
              <a:t>effecting </a:t>
            </a:r>
            <a:r>
              <a:rPr lang="en-US" sz="2000" dirty="0">
                <a:latin typeface="+mj-lt"/>
              </a:rPr>
              <a:t>the eye, the body will try and attack the foreign invader, which can lead to </a:t>
            </a:r>
            <a:r>
              <a:rPr lang="en-US" sz="2000" dirty="0" smtClean="0">
                <a:latin typeface="+mj-lt"/>
              </a:rPr>
              <a:t>blindness.</a:t>
            </a:r>
          </a:p>
          <a:p>
            <a:pPr lvl="0">
              <a:buFont typeface="Wingdings" pitchFamily="2" charset="2"/>
              <a:buChar char="Ø"/>
            </a:pPr>
            <a:r>
              <a:rPr lang="en-US" sz="2000" dirty="0" smtClean="0">
                <a:latin typeface="+mj-lt"/>
              </a:rPr>
              <a:t>Immune-compromised </a:t>
            </a:r>
            <a:r>
              <a:rPr lang="en-US" sz="2000" dirty="0">
                <a:latin typeface="+mj-lt"/>
              </a:rPr>
              <a:t>hosts infected with toxoplasmosis may have encephalitis, pneumonitis and myocarditis as manifestations of the infection. </a:t>
            </a:r>
            <a:endParaRPr lang="en-US" sz="2000" dirty="0" smtClean="0">
              <a:latin typeface="+mj-lt"/>
            </a:endParaRPr>
          </a:p>
          <a:p>
            <a:pPr lvl="0">
              <a:buFont typeface="Wingdings" pitchFamily="2" charset="2"/>
              <a:buChar char="Ø"/>
            </a:pPr>
            <a:r>
              <a:rPr lang="en-US" sz="2000" dirty="0" smtClean="0">
                <a:latin typeface="+mj-lt"/>
              </a:rPr>
              <a:t>These </a:t>
            </a:r>
            <a:r>
              <a:rPr lang="en-US" sz="2000" dirty="0">
                <a:latin typeface="+mj-lt"/>
              </a:rPr>
              <a:t>infections are usually fatal if not recognized and treated. </a:t>
            </a:r>
          </a:p>
        </p:txBody>
      </p:sp>
      <p:sp>
        <p:nvSpPr>
          <p:cNvPr id="3" name="TextBox 2"/>
          <p:cNvSpPr txBox="1"/>
          <p:nvPr/>
        </p:nvSpPr>
        <p:spPr>
          <a:xfrm>
            <a:off x="3514725" y="428625"/>
            <a:ext cx="3048000" cy="1569660"/>
          </a:xfrm>
          <a:prstGeom prst="rect">
            <a:avLst/>
          </a:prstGeom>
          <a:noFill/>
        </p:spPr>
        <p:txBody>
          <a:bodyPr wrap="square" rtlCol="0">
            <a:spAutoFit/>
          </a:bodyPr>
          <a:lstStyle/>
          <a:p>
            <a:pPr lvl="0"/>
            <a:r>
              <a:rPr lang="en-US" sz="4800" dirty="0">
                <a:latin typeface="+mj-lt"/>
              </a:rPr>
              <a:t>Prognosis</a:t>
            </a:r>
          </a:p>
          <a:p>
            <a:endParaRPr lang="en-US" sz="4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725" y="4283154"/>
            <a:ext cx="4395788"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90925" y="432643"/>
            <a:ext cx="2895600" cy="830997"/>
          </a:xfrm>
          <a:prstGeom prst="rect">
            <a:avLst/>
          </a:prstGeom>
          <a:noFill/>
        </p:spPr>
        <p:txBody>
          <a:bodyPr wrap="square" rtlCol="0" anchor="ctr">
            <a:spAutoFit/>
          </a:bodyPr>
          <a:lstStyle/>
          <a:p>
            <a:pPr algn="ctr"/>
            <a:r>
              <a:rPr lang="en-US" sz="4800" dirty="0" smtClean="0">
                <a:latin typeface="+mj-lt"/>
                <a:cs typeface="Times New Roman" pitchFamily="18" charset="0"/>
              </a:rPr>
              <a:t>History</a:t>
            </a:r>
            <a:endParaRPr lang="en-US" sz="4800" dirty="0">
              <a:latin typeface="+mj-lt"/>
              <a:cs typeface="Times New Roman" pitchFamily="18" charset="0"/>
            </a:endParaRPr>
          </a:p>
        </p:txBody>
      </p:sp>
      <p:sp>
        <p:nvSpPr>
          <p:cNvPr id="5" name="TextBox 4"/>
          <p:cNvSpPr txBox="1"/>
          <p:nvPr/>
        </p:nvSpPr>
        <p:spPr>
          <a:xfrm>
            <a:off x="962025" y="1800225"/>
            <a:ext cx="8153400" cy="2831544"/>
          </a:xfrm>
          <a:prstGeom prst="rect">
            <a:avLst/>
          </a:prstGeom>
          <a:noFill/>
        </p:spPr>
        <p:txBody>
          <a:bodyPr wrap="square" rtlCol="0">
            <a:spAutoFit/>
          </a:bodyPr>
          <a:lstStyle/>
          <a:p>
            <a:pPr marL="342900" lvl="0" indent="-342900">
              <a:buFont typeface="Wingdings" pitchFamily="2" charset="2"/>
              <a:buChar char="Ø"/>
            </a:pPr>
            <a:r>
              <a:rPr lang="en-US" sz="2000" dirty="0" smtClean="0">
                <a:latin typeface="+mj-lt"/>
              </a:rPr>
              <a:t>Toxoplasmosis is a Zoonotic disease, caused by Toxoplasma </a:t>
            </a:r>
            <a:r>
              <a:rPr lang="en-US" sz="2000" dirty="0" err="1" smtClean="0">
                <a:latin typeface="+mj-lt"/>
              </a:rPr>
              <a:t>gondii</a:t>
            </a:r>
            <a:r>
              <a:rPr lang="en-US" sz="2000" dirty="0" smtClean="0">
                <a:latin typeface="+mj-lt"/>
              </a:rPr>
              <a:t>, an obligate intracellular parasite.</a:t>
            </a:r>
          </a:p>
          <a:p>
            <a:pPr marL="342900" lvl="0" indent="-342900">
              <a:buFont typeface="Wingdings" pitchFamily="2" charset="2"/>
              <a:buChar char="Ø"/>
            </a:pPr>
            <a:endParaRPr lang="en-US" sz="2000" dirty="0">
              <a:latin typeface="+mj-lt"/>
              <a:cs typeface="Times New Roman" pitchFamily="18" charset="0"/>
            </a:endParaRPr>
          </a:p>
          <a:p>
            <a:pPr marL="342900" lvl="0" indent="-342900">
              <a:buFont typeface="Wingdings" pitchFamily="2" charset="2"/>
              <a:buChar char="Ø"/>
            </a:pPr>
            <a:r>
              <a:rPr lang="en-US" sz="2000" dirty="0" smtClean="0">
                <a:latin typeface="+mj-lt"/>
                <a:cs typeface="Times New Roman" pitchFamily="18" charset="0"/>
              </a:rPr>
              <a:t>Toxoplasma </a:t>
            </a:r>
            <a:r>
              <a:rPr lang="en-US" sz="2000" dirty="0" err="1" smtClean="0">
                <a:latin typeface="+mj-lt"/>
                <a:cs typeface="Times New Roman" pitchFamily="18" charset="0"/>
              </a:rPr>
              <a:t>gondii</a:t>
            </a:r>
            <a:r>
              <a:rPr lang="en-US" sz="2000" dirty="0" smtClean="0">
                <a:latin typeface="+mj-lt"/>
                <a:cs typeface="Times New Roman" pitchFamily="18" charset="0"/>
              </a:rPr>
              <a:t> </a:t>
            </a:r>
            <a:r>
              <a:rPr lang="en-US" sz="2000" dirty="0" smtClean="0">
                <a:latin typeface="+mj-lt"/>
                <a:cs typeface="Times New Roman" pitchFamily="18" charset="0"/>
              </a:rPr>
              <a:t>was first discovered in 1908 by Nicolle and </a:t>
            </a:r>
            <a:r>
              <a:rPr lang="en-US" sz="2000" dirty="0" err="1" smtClean="0">
                <a:latin typeface="+mj-lt"/>
                <a:cs typeface="Times New Roman" pitchFamily="18" charset="0"/>
              </a:rPr>
              <a:t>Manceaux</a:t>
            </a:r>
            <a:r>
              <a:rPr lang="en-US" sz="2000" dirty="0" smtClean="0">
                <a:latin typeface="+mj-lt"/>
                <a:cs typeface="Times New Roman" pitchFamily="18" charset="0"/>
              </a:rPr>
              <a:t>, </a:t>
            </a:r>
            <a:r>
              <a:rPr lang="en-US" sz="2000" dirty="0" smtClean="0">
                <a:latin typeface="+mj-lt"/>
                <a:cs typeface="Times New Roman" pitchFamily="18" charset="0"/>
              </a:rPr>
              <a:t>in Tunis, on </a:t>
            </a:r>
            <a:r>
              <a:rPr lang="en-US" sz="2000" dirty="0" smtClean="0">
                <a:latin typeface="+mj-lt"/>
                <a:cs typeface="Times New Roman" pitchFamily="18" charset="0"/>
              </a:rPr>
              <a:t>a </a:t>
            </a:r>
            <a:r>
              <a:rPr lang="en-US" sz="2000" dirty="0" err="1" smtClean="0">
                <a:latin typeface="+mj-lt"/>
                <a:cs typeface="Times New Roman" pitchFamily="18" charset="0"/>
              </a:rPr>
              <a:t>Gundi</a:t>
            </a:r>
            <a:r>
              <a:rPr lang="en-US" sz="2000" dirty="0" smtClean="0">
                <a:latin typeface="+mj-lt"/>
                <a:cs typeface="Times New Roman" pitchFamily="18" charset="0"/>
              </a:rPr>
              <a:t> (</a:t>
            </a:r>
            <a:r>
              <a:rPr lang="en-US" sz="2000" dirty="0" err="1" smtClean="0">
                <a:latin typeface="+mj-lt"/>
                <a:cs typeface="Times New Roman" pitchFamily="18" charset="0"/>
              </a:rPr>
              <a:t>Ctenodoactylus</a:t>
            </a:r>
            <a:r>
              <a:rPr lang="en-US" sz="2000" dirty="0" smtClean="0">
                <a:latin typeface="+mj-lt"/>
                <a:cs typeface="Times New Roman" pitchFamily="18" charset="0"/>
              </a:rPr>
              <a:t> </a:t>
            </a:r>
            <a:r>
              <a:rPr lang="en-US" sz="2000" dirty="0" err="1" smtClean="0">
                <a:latin typeface="+mj-lt"/>
                <a:cs typeface="Times New Roman" pitchFamily="18" charset="0"/>
              </a:rPr>
              <a:t>gundi</a:t>
            </a:r>
            <a:r>
              <a:rPr lang="en-US" sz="2000" dirty="0" smtClean="0">
                <a:latin typeface="+mj-lt"/>
                <a:cs typeface="Times New Roman" pitchFamily="18" charset="0"/>
              </a:rPr>
              <a:t>).</a:t>
            </a:r>
            <a:endParaRPr lang="en-US" sz="2000" dirty="0" smtClean="0">
              <a:latin typeface="+mj-lt"/>
              <a:cs typeface="Times New Roman" pitchFamily="18" charset="0"/>
            </a:endParaRPr>
          </a:p>
          <a:p>
            <a:pPr marL="342900" lvl="0" indent="-342900">
              <a:buFont typeface="Wingdings" pitchFamily="2" charset="2"/>
              <a:buChar char="Ø"/>
            </a:pPr>
            <a:endParaRPr lang="en-US" sz="2000" dirty="0" smtClean="0">
              <a:latin typeface="+mj-lt"/>
              <a:cs typeface="Times New Roman" pitchFamily="18" charset="0"/>
            </a:endParaRPr>
          </a:p>
          <a:p>
            <a:pPr marL="342900" lvl="0" indent="-342900">
              <a:buFont typeface="Wingdings" pitchFamily="2" charset="2"/>
              <a:buChar char="Ø"/>
            </a:pPr>
            <a:r>
              <a:rPr lang="en-US" sz="2000" dirty="0" smtClean="0">
                <a:latin typeface="+mj-lt"/>
                <a:cs typeface="Times New Roman" pitchFamily="18" charset="0"/>
              </a:rPr>
              <a:t>It wasn't until 1939 that Wolf, Cowen and Paige were to conclude that toxoplasma </a:t>
            </a:r>
            <a:r>
              <a:rPr lang="en-US" sz="2000" dirty="0" err="1" smtClean="0">
                <a:latin typeface="+mj-lt"/>
                <a:cs typeface="Times New Roman" pitchFamily="18" charset="0"/>
              </a:rPr>
              <a:t>gondii</a:t>
            </a:r>
            <a:r>
              <a:rPr lang="en-US" sz="2000" dirty="0" smtClean="0">
                <a:latin typeface="+mj-lt"/>
                <a:cs typeface="Times New Roman" pitchFamily="18" charset="0"/>
              </a:rPr>
              <a:t> had an effect on humans.</a:t>
            </a:r>
          </a:p>
          <a:p>
            <a:endParaRPr lang="en-US" dirty="0"/>
          </a:p>
        </p:txBody>
      </p:sp>
    </p:spTree>
    <p:extLst>
      <p:ext uri="{BB962C8B-B14F-4D97-AF65-F5344CB8AC3E}">
        <p14:creationId xmlns:p14="http://schemas.microsoft.com/office/powerpoint/2010/main" val="1570264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542925" y="581025"/>
            <a:ext cx="9069388" cy="840422"/>
          </a:xfrm>
        </p:spPr>
        <p:txBody>
          <a:bodyPr>
            <a:spAutoFit/>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lvl="0" algn="ctr">
              <a:buNone/>
            </a:pPr>
            <a:r>
              <a:rPr lang="en-US" sz="4800" dirty="0" smtClean="0">
                <a:latin typeface="+mj-lt"/>
              </a:rPr>
              <a:t>Pathologic </a:t>
            </a:r>
            <a:r>
              <a:rPr lang="en-US" sz="4800" dirty="0">
                <a:latin typeface="+mj-lt"/>
              </a:rPr>
              <a:t>lesions of </a:t>
            </a:r>
            <a:r>
              <a:rPr lang="en-US" sz="4800" dirty="0" smtClean="0">
                <a:latin typeface="+mj-lt"/>
              </a:rPr>
              <a:t>disease</a:t>
            </a:r>
            <a:endParaRPr lang="en-US" sz="4800" dirty="0">
              <a:latin typeface="+mj-l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1724025"/>
            <a:ext cx="3534276"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925" y="2638425"/>
            <a:ext cx="5548312" cy="413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57725" y="1724025"/>
            <a:ext cx="5029200" cy="369332"/>
          </a:xfrm>
          <a:prstGeom prst="rect">
            <a:avLst/>
          </a:prstGeom>
          <a:noFill/>
        </p:spPr>
        <p:txBody>
          <a:bodyPr wrap="square" rtlCol="0">
            <a:spAutoFit/>
          </a:bodyPr>
          <a:lstStyle/>
          <a:p>
            <a:r>
              <a:rPr lang="en-US" dirty="0" smtClean="0"/>
              <a:t>EYE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514807"/>
            <a:ext cx="5715000" cy="633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479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4032" y="1800225"/>
            <a:ext cx="9069387" cy="4991100"/>
          </a:xfrm>
        </p:spPr>
        <p:txBody>
          <a:bodyPr>
            <a:normAutofit/>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lvl="0">
              <a:buFont typeface="Wingdings" pitchFamily="2" charset="2"/>
              <a:buChar char="Ø"/>
            </a:pPr>
            <a:r>
              <a:rPr lang="en-US" sz="2000" dirty="0" smtClean="0">
                <a:latin typeface="+mj-lt"/>
              </a:rPr>
              <a:t>Avoid </a:t>
            </a:r>
            <a:r>
              <a:rPr lang="en-US" sz="2000" dirty="0">
                <a:latin typeface="+mj-lt"/>
              </a:rPr>
              <a:t>eating raw meat, unwashed fruit and vegetables</a:t>
            </a:r>
          </a:p>
          <a:p>
            <a:pPr lvl="0">
              <a:buFont typeface="Wingdings" pitchFamily="2" charset="2"/>
              <a:buChar char="Ø"/>
            </a:pPr>
            <a:r>
              <a:rPr lang="en-US" sz="2000" dirty="0">
                <a:latin typeface="+mj-lt"/>
              </a:rPr>
              <a:t>Keep children's sand boxes covered.</a:t>
            </a:r>
          </a:p>
          <a:p>
            <a:pPr lvl="0">
              <a:buFont typeface="Wingdings" pitchFamily="2" charset="2"/>
              <a:buChar char="Ø"/>
            </a:pPr>
            <a:r>
              <a:rPr lang="en-US" sz="2000" dirty="0" smtClean="0">
                <a:latin typeface="+mj-lt"/>
              </a:rPr>
              <a:t>Wash hands </a:t>
            </a:r>
            <a:r>
              <a:rPr lang="en-US" sz="2000" dirty="0">
                <a:latin typeface="+mj-lt"/>
              </a:rPr>
              <a:t>after dealing with raw meat, gardening, and changing </a:t>
            </a:r>
            <a:r>
              <a:rPr lang="en-US" sz="2000" dirty="0" err="1">
                <a:latin typeface="+mj-lt"/>
              </a:rPr>
              <a:t>litterboxes</a:t>
            </a:r>
            <a:r>
              <a:rPr lang="en-US" sz="2000" dirty="0">
                <a:latin typeface="+mj-lt"/>
              </a:rPr>
              <a:t>.</a:t>
            </a:r>
          </a:p>
          <a:p>
            <a:pPr lvl="0">
              <a:buFont typeface="Wingdings" pitchFamily="2" charset="2"/>
              <a:buChar char="Ø"/>
            </a:pPr>
            <a:r>
              <a:rPr lang="en-US" sz="2000" dirty="0">
                <a:latin typeface="+mj-lt"/>
              </a:rPr>
              <a:t>Change </a:t>
            </a:r>
            <a:r>
              <a:rPr lang="en-US" sz="2000" dirty="0" err="1">
                <a:latin typeface="+mj-lt"/>
              </a:rPr>
              <a:t>litterboxes</a:t>
            </a:r>
            <a:r>
              <a:rPr lang="en-US" sz="2000" dirty="0">
                <a:latin typeface="+mj-lt"/>
              </a:rPr>
              <a:t> daily (the oocytes </a:t>
            </a:r>
            <a:r>
              <a:rPr lang="en-US" sz="2000" dirty="0" err="1">
                <a:latin typeface="+mj-lt"/>
              </a:rPr>
              <a:t>shedded</a:t>
            </a:r>
            <a:r>
              <a:rPr lang="en-US" sz="2000" dirty="0">
                <a:latin typeface="+mj-lt"/>
              </a:rPr>
              <a:t> in the feces don't become infectious </a:t>
            </a:r>
            <a:r>
              <a:rPr lang="en-US" sz="2000" dirty="0" smtClean="0">
                <a:latin typeface="+mj-lt"/>
              </a:rPr>
              <a:t>for </a:t>
            </a:r>
            <a:r>
              <a:rPr lang="en-US" sz="2000" dirty="0">
                <a:latin typeface="+mj-lt"/>
              </a:rPr>
              <a:t>1-5 days)</a:t>
            </a:r>
          </a:p>
          <a:p>
            <a:pPr lvl="0">
              <a:buFont typeface="Wingdings" pitchFamily="2" charset="2"/>
              <a:buChar char="Ø"/>
            </a:pPr>
            <a:r>
              <a:rPr lang="en-US" sz="2000" dirty="0">
                <a:latin typeface="+mj-lt"/>
              </a:rPr>
              <a:t>Don't feed animals raw meat.</a:t>
            </a:r>
          </a:p>
          <a:p>
            <a:pPr lvl="0">
              <a:buFont typeface="Wingdings" pitchFamily="2" charset="2"/>
              <a:buChar char="Ø"/>
            </a:pPr>
            <a:r>
              <a:rPr lang="en-US" sz="2000" dirty="0">
                <a:latin typeface="+mj-lt"/>
              </a:rPr>
              <a:t>If pregnant wear gloves when changing </a:t>
            </a:r>
            <a:r>
              <a:rPr lang="en-US" sz="2000" dirty="0" err="1">
                <a:latin typeface="+mj-lt"/>
              </a:rPr>
              <a:t>litterboxes</a:t>
            </a:r>
            <a:r>
              <a:rPr lang="en-US" sz="2000" dirty="0">
                <a:latin typeface="+mj-lt"/>
              </a:rPr>
              <a:t>, and keep cats indoors to insure they don't hunt and eat contaminated prey/meat</a:t>
            </a:r>
            <a:r>
              <a:rPr lang="en-US" sz="2000" dirty="0" smtClean="0">
                <a:latin typeface="+mj-lt"/>
              </a:rPr>
              <a:t>.</a:t>
            </a:r>
            <a:endParaRPr lang="en-US" sz="2000" dirty="0">
              <a:latin typeface="+mj-lt"/>
            </a:endParaRPr>
          </a:p>
          <a:p>
            <a:pPr lvl="0">
              <a:buFont typeface="Wingdings" pitchFamily="2" charset="2"/>
              <a:buChar char="Ø"/>
            </a:pPr>
            <a:r>
              <a:rPr lang="en-US" sz="2000" dirty="0" smtClean="0">
                <a:latin typeface="+mj-lt"/>
              </a:rPr>
              <a:t>There is only one vaccine </a:t>
            </a:r>
            <a:r>
              <a:rPr lang="en-US" sz="2000" dirty="0" smtClean="0">
                <a:latin typeface="+mj-lt"/>
              </a:rPr>
              <a:t>available. It is exclusively for </a:t>
            </a:r>
            <a:r>
              <a:rPr lang="en-US" sz="2000" dirty="0" smtClean="0">
                <a:latin typeface="+mj-lt"/>
              </a:rPr>
              <a:t>sheep and it is only approved for use in Great Britain </a:t>
            </a:r>
          </a:p>
        </p:txBody>
      </p:sp>
      <p:sp>
        <p:nvSpPr>
          <p:cNvPr id="3" name="TextBox 2"/>
          <p:cNvSpPr txBox="1"/>
          <p:nvPr/>
        </p:nvSpPr>
        <p:spPr>
          <a:xfrm>
            <a:off x="3438525" y="428624"/>
            <a:ext cx="3200400" cy="1569660"/>
          </a:xfrm>
          <a:prstGeom prst="rect">
            <a:avLst/>
          </a:prstGeom>
          <a:noFill/>
        </p:spPr>
        <p:txBody>
          <a:bodyPr wrap="square" rtlCol="0">
            <a:spAutoFit/>
          </a:bodyPr>
          <a:lstStyle/>
          <a:p>
            <a:pPr lvl="0" algn="ctr"/>
            <a:r>
              <a:rPr lang="en-US" sz="4800" dirty="0">
                <a:latin typeface="+mj-lt"/>
              </a:rPr>
              <a:t>Prevention</a:t>
            </a:r>
          </a:p>
          <a:p>
            <a:pPr algn="ctr"/>
            <a:endParaRPr lang="en-US" sz="4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4031" y="1876425"/>
            <a:ext cx="9069388" cy="4995862"/>
          </a:xfrm>
        </p:spPr>
        <p:txBody>
          <a:bodyPr>
            <a:normAutofit/>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lvl="0">
              <a:buFont typeface="Wingdings" pitchFamily="2" charset="2"/>
              <a:buChar char="Ø"/>
            </a:pPr>
            <a:r>
              <a:rPr lang="en-US" sz="2000" dirty="0" smtClean="0">
                <a:latin typeface="+mj-lt"/>
              </a:rPr>
              <a:t>What </a:t>
            </a:r>
            <a:r>
              <a:rPr lang="en-US" sz="2000" dirty="0">
                <a:latin typeface="+mj-lt"/>
              </a:rPr>
              <a:t>is toxoplasmosis? It is a disease caused by the parasite toxoplasma </a:t>
            </a:r>
            <a:r>
              <a:rPr lang="en-US" sz="2000" dirty="0" err="1">
                <a:latin typeface="+mj-lt"/>
              </a:rPr>
              <a:t>gondii</a:t>
            </a:r>
            <a:r>
              <a:rPr lang="en-US" sz="2000" dirty="0">
                <a:latin typeface="+mj-lt"/>
              </a:rPr>
              <a:t>.  It is found anywhere in the world, </a:t>
            </a:r>
            <a:r>
              <a:rPr lang="en-US" sz="2000" dirty="0" smtClean="0">
                <a:latin typeface="+mj-lt"/>
              </a:rPr>
              <a:t>effecting </a:t>
            </a:r>
            <a:r>
              <a:rPr lang="en-US" sz="2000" dirty="0">
                <a:latin typeface="+mj-lt"/>
              </a:rPr>
              <a:t>any species, even though the cat is required for the organism's lifecycle.</a:t>
            </a:r>
          </a:p>
          <a:p>
            <a:pPr lvl="0">
              <a:buNone/>
            </a:pPr>
            <a:endParaRPr lang="en-US" sz="2000" dirty="0">
              <a:latin typeface="+mj-lt"/>
            </a:endParaRPr>
          </a:p>
          <a:p>
            <a:pPr lvl="0">
              <a:buFont typeface="Wingdings" pitchFamily="2" charset="2"/>
              <a:buChar char="Ø"/>
            </a:pPr>
            <a:r>
              <a:rPr lang="en-US" sz="2000" dirty="0">
                <a:latin typeface="+mj-lt"/>
              </a:rPr>
              <a:t>Can my indoor cat get toxoplasmosis? If you have an indoor cat that is fed only a commercially produced pet food the cat should not be at risk of getting toxoplasmosis.  Indoor/outdoor cats are at risk because we can not track their every move to </a:t>
            </a:r>
            <a:r>
              <a:rPr lang="en-US" sz="2000" dirty="0" smtClean="0">
                <a:latin typeface="+mj-lt"/>
              </a:rPr>
              <a:t>insure </a:t>
            </a:r>
            <a:r>
              <a:rPr lang="en-US" sz="2000" dirty="0">
                <a:latin typeface="+mj-lt"/>
              </a:rPr>
              <a:t>they don't eat contaminated meat/prey.</a:t>
            </a:r>
          </a:p>
          <a:p>
            <a:pPr lvl="0">
              <a:buNone/>
            </a:pPr>
            <a:endParaRPr lang="en-US" dirty="0"/>
          </a:p>
        </p:txBody>
      </p:sp>
      <p:sp>
        <p:nvSpPr>
          <p:cNvPr id="3" name="TextBox 2"/>
          <p:cNvSpPr txBox="1"/>
          <p:nvPr/>
        </p:nvSpPr>
        <p:spPr>
          <a:xfrm>
            <a:off x="1228725" y="476250"/>
            <a:ext cx="7162800" cy="2308324"/>
          </a:xfrm>
          <a:prstGeom prst="rect">
            <a:avLst/>
          </a:prstGeom>
          <a:noFill/>
        </p:spPr>
        <p:txBody>
          <a:bodyPr wrap="square" rtlCol="0">
            <a:spAutoFit/>
          </a:bodyPr>
          <a:lstStyle/>
          <a:p>
            <a:pPr algn="ctr"/>
            <a:r>
              <a:rPr lang="en-US" sz="4800" dirty="0"/>
              <a:t>Client education</a:t>
            </a:r>
          </a:p>
          <a:p>
            <a:pPr lvl="0" algn="ctr"/>
            <a:endParaRPr lang="en-US" sz="4800" dirty="0">
              <a:latin typeface="+mj-lt"/>
            </a:endParaRPr>
          </a:p>
          <a:p>
            <a:pPr algn="ctr"/>
            <a:endParaRPr lang="en-US" sz="4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4032" y="1812925"/>
            <a:ext cx="9069387" cy="5749925"/>
          </a:xfrm>
        </p:spPr>
        <p:txBody>
          <a:bodyPr>
            <a:normAutofit/>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lvl="0">
              <a:buFont typeface="Wingdings" pitchFamily="2" charset="2"/>
              <a:buChar char="Ø"/>
            </a:pPr>
            <a:r>
              <a:rPr lang="en-US" sz="2000" dirty="0">
                <a:latin typeface="+mj-lt"/>
              </a:rPr>
              <a:t>Can I get toxoplasmosis?  Yes, humans can get toxoplasmosis, it is a zoonotic disease.</a:t>
            </a:r>
          </a:p>
          <a:p>
            <a:pPr lvl="0">
              <a:buFont typeface="Wingdings" pitchFamily="2" charset="2"/>
              <a:buChar char="Ø"/>
            </a:pPr>
            <a:r>
              <a:rPr lang="en-US" sz="2000" dirty="0">
                <a:latin typeface="+mj-lt"/>
              </a:rPr>
              <a:t>Will it be harmful to me as a human?  In healthy humans it shouldn't be harmful.</a:t>
            </a:r>
          </a:p>
          <a:p>
            <a:pPr lvl="0">
              <a:buFont typeface="Wingdings" pitchFamily="2" charset="2"/>
              <a:buChar char="Ø"/>
            </a:pPr>
            <a:r>
              <a:rPr lang="en-US" sz="2000" dirty="0">
                <a:latin typeface="+mj-lt"/>
              </a:rPr>
              <a:t>If you get toxoplasmosis do you have it for the rest of your life?  Yes, toxoplasmosis will stay in your system for the rest of your life.  As long as you are not immune-compromised the disease shouldn't do any harm.</a:t>
            </a:r>
          </a:p>
          <a:p>
            <a:pPr lvl="0">
              <a:buFont typeface="Wingdings" pitchFamily="2" charset="2"/>
              <a:buChar char="Ø"/>
            </a:pPr>
            <a:r>
              <a:rPr lang="en-US" sz="2000" dirty="0">
                <a:latin typeface="+mj-lt"/>
              </a:rPr>
              <a:t>Can you pass toxoplasmosis to your baby if pregnant, and should I get rid of my cat?  Toxoplasmosis can be transferred </a:t>
            </a:r>
            <a:r>
              <a:rPr lang="en-US" sz="2000" dirty="0" err="1">
                <a:latin typeface="+mj-lt"/>
              </a:rPr>
              <a:t>transplacentally</a:t>
            </a:r>
            <a:r>
              <a:rPr lang="en-US" sz="2000" dirty="0">
                <a:latin typeface="+mj-lt"/>
              </a:rPr>
              <a:t>, meaning it can </a:t>
            </a:r>
            <a:r>
              <a:rPr lang="en-US" sz="2000" dirty="0" smtClean="0">
                <a:latin typeface="+mj-lt"/>
              </a:rPr>
              <a:t>be transferred </a:t>
            </a:r>
            <a:r>
              <a:rPr lang="en-US" sz="2000" dirty="0">
                <a:latin typeface="+mj-lt"/>
              </a:rPr>
              <a:t>from mother to child in the womb.  It doesn’t mean you have to get rid of your </a:t>
            </a:r>
            <a:r>
              <a:rPr lang="en-US" sz="2000" dirty="0" smtClean="0">
                <a:latin typeface="+mj-lt"/>
              </a:rPr>
              <a:t>cat. Keep </a:t>
            </a:r>
            <a:r>
              <a:rPr lang="en-US" sz="2000" dirty="0">
                <a:latin typeface="+mj-lt"/>
              </a:rPr>
              <a:t>the cat as an indoor cat, and wear gloves/wash hands after changing litter (or simplify things and get someone else to change the </a:t>
            </a:r>
            <a:r>
              <a:rPr lang="en-US" sz="2000" dirty="0" err="1">
                <a:latin typeface="+mj-lt"/>
              </a:rPr>
              <a:t>litterbox</a:t>
            </a:r>
            <a:r>
              <a:rPr lang="en-US" sz="2000" dirty="0">
                <a:latin typeface="+mj-lt"/>
              </a:rPr>
              <a:t> daily.)</a:t>
            </a:r>
          </a:p>
        </p:txBody>
      </p:sp>
      <p:sp>
        <p:nvSpPr>
          <p:cNvPr id="3" name="TextBox 2"/>
          <p:cNvSpPr txBox="1"/>
          <p:nvPr/>
        </p:nvSpPr>
        <p:spPr>
          <a:xfrm>
            <a:off x="-295275" y="504825"/>
            <a:ext cx="10668000" cy="1569660"/>
          </a:xfrm>
          <a:prstGeom prst="rect">
            <a:avLst/>
          </a:prstGeom>
          <a:noFill/>
        </p:spPr>
        <p:txBody>
          <a:bodyPr wrap="square" rtlCol="0">
            <a:spAutoFit/>
          </a:bodyPr>
          <a:lstStyle/>
          <a:p>
            <a:pPr algn="ctr"/>
            <a:r>
              <a:rPr lang="en-US" sz="4800" dirty="0">
                <a:latin typeface="+mj-lt"/>
              </a:rPr>
              <a:t>Client </a:t>
            </a:r>
            <a:r>
              <a:rPr lang="en-US" sz="4800" dirty="0" smtClean="0">
                <a:latin typeface="+mj-lt"/>
              </a:rPr>
              <a:t>education Cont.</a:t>
            </a:r>
          </a:p>
          <a:p>
            <a:pPr algn="ctr"/>
            <a:endParaRPr lang="en-US" sz="4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4031" y="1876425"/>
            <a:ext cx="9069388" cy="5402262"/>
          </a:xfrm>
        </p:spPr>
        <p:txBody>
          <a:bodyPr>
            <a:normAutofit/>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lvl="0">
              <a:buNone/>
            </a:pPr>
            <a:endParaRPr lang="en-US" sz="2000" dirty="0">
              <a:latin typeface="+mj-lt"/>
            </a:endParaRPr>
          </a:p>
          <a:p>
            <a:pPr lvl="0">
              <a:buNone/>
            </a:pPr>
            <a:r>
              <a:rPr lang="en-US" sz="2000" dirty="0" smtClean="0">
                <a:latin typeface="+mj-lt"/>
              </a:rPr>
              <a:t>Victoria, British Colombia suffered the first documented outbreak of </a:t>
            </a:r>
            <a:r>
              <a:rPr lang="en-US" sz="2000" dirty="0" smtClean="0">
                <a:latin typeface="+mj-lt"/>
              </a:rPr>
              <a:t>Toxoplasmosis in </a:t>
            </a:r>
            <a:r>
              <a:rPr lang="en-US" sz="2000" dirty="0">
                <a:latin typeface="+mj-lt"/>
              </a:rPr>
              <a:t>1997 </a:t>
            </a:r>
            <a:endParaRPr lang="en-US" sz="2000" dirty="0" smtClean="0">
              <a:latin typeface="+mj-lt"/>
            </a:endParaRPr>
          </a:p>
          <a:p>
            <a:pPr lvl="0">
              <a:buNone/>
            </a:pPr>
            <a:r>
              <a:rPr lang="en-US" sz="2000" dirty="0" smtClean="0">
                <a:latin typeface="+mj-lt"/>
              </a:rPr>
              <a:t>It was speculated that feline feces contaminated a surface water reservoir with Toxoplasma </a:t>
            </a:r>
            <a:r>
              <a:rPr lang="en-US" sz="2000" dirty="0" err="1" smtClean="0">
                <a:latin typeface="+mj-lt"/>
              </a:rPr>
              <a:t>gondii</a:t>
            </a:r>
            <a:r>
              <a:rPr lang="en-US" sz="2000" dirty="0" smtClean="0">
                <a:latin typeface="+mj-lt"/>
              </a:rPr>
              <a:t> </a:t>
            </a:r>
            <a:r>
              <a:rPr lang="en-US" sz="2000" dirty="0" err="1" smtClean="0">
                <a:latin typeface="+mj-lt"/>
              </a:rPr>
              <a:t>oocysts</a:t>
            </a:r>
            <a:r>
              <a:rPr lang="en-US" sz="2000" dirty="0" smtClean="0">
                <a:latin typeface="+mj-lt"/>
              </a:rPr>
              <a:t>.  A thorough investigation of the watershed in Victoria followed the outbreak, and evidence proved that cats, cougars and deer mice contaminated with oocytes would shed them near the water's edge. This made the water contaminated, and infected more than 110 people with toxoplasmosis, including 12 newborns. Further investigation was made into the food distributors in Victoria, but no evidence of contamination was found.</a:t>
            </a:r>
            <a:endParaRPr lang="en-US" sz="2000" dirty="0">
              <a:latin typeface="+mj-lt"/>
            </a:endParaRPr>
          </a:p>
        </p:txBody>
      </p:sp>
      <p:sp>
        <p:nvSpPr>
          <p:cNvPr id="3" name="TextBox 2"/>
          <p:cNvSpPr txBox="1"/>
          <p:nvPr/>
        </p:nvSpPr>
        <p:spPr>
          <a:xfrm>
            <a:off x="2600325" y="504825"/>
            <a:ext cx="4876800" cy="1569660"/>
          </a:xfrm>
          <a:prstGeom prst="rect">
            <a:avLst/>
          </a:prstGeom>
          <a:noFill/>
        </p:spPr>
        <p:txBody>
          <a:bodyPr wrap="square" rtlCol="0">
            <a:spAutoFit/>
          </a:bodyPr>
          <a:lstStyle/>
          <a:p>
            <a:pPr lvl="0" algn="ctr"/>
            <a:r>
              <a:rPr lang="en-US" sz="4800" dirty="0">
                <a:latin typeface="+mj-lt"/>
              </a:rPr>
              <a:t>Side notes</a:t>
            </a:r>
          </a:p>
          <a:p>
            <a:pPr algn="ctr"/>
            <a:endParaRPr lang="en-US" sz="4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4031" y="1770063"/>
            <a:ext cx="9069388" cy="4989512"/>
          </a:xfrm>
        </p:spPr>
        <p:txBody>
          <a:bodyPr>
            <a:normAutofit/>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lvl="0">
              <a:buNone/>
            </a:pPr>
            <a:r>
              <a:rPr lang="en-US" sz="2000" dirty="0">
                <a:latin typeface="+mj-lt"/>
              </a:rPr>
              <a:t>In 1995 the British Columbia Center for Disease Control became aware of a sudden increase in acute toxoplasmosis in Victoria, where two separate and independent ophthalmologists diagnosed seven cases of acute toxoplasmosis with retinitis.  Neither ophthalmologist had any other cases of toxoplasmosis in the previous 5 years.</a:t>
            </a:r>
          </a:p>
          <a:p>
            <a:pPr lvl="0">
              <a:buNone/>
            </a:pPr>
            <a:r>
              <a:rPr lang="en-US" sz="2000" dirty="0">
                <a:latin typeface="+mj-lt"/>
              </a:rPr>
              <a:t>   The threat of epidemics is even more concerning because of studies which have been conducted for more than 30 years researching the bond between toxoplasmosis and schizophrenia.</a:t>
            </a:r>
          </a:p>
          <a:p>
            <a:pPr lvl="0">
              <a:buNone/>
            </a:pPr>
            <a:r>
              <a:rPr lang="en-US" sz="2000" dirty="0">
                <a:latin typeface="+mj-lt"/>
              </a:rPr>
              <a:t>Studies of rats and mice have </a:t>
            </a:r>
            <a:r>
              <a:rPr lang="en-US" sz="2000" dirty="0" smtClean="0">
                <a:latin typeface="+mj-lt"/>
              </a:rPr>
              <a:t>shown that </a:t>
            </a:r>
            <a:r>
              <a:rPr lang="en-US" sz="2000" dirty="0">
                <a:latin typeface="+mj-lt"/>
              </a:rPr>
              <a:t>infection with toxoplasmosis causes them to have higher rates of mental retardation, impaired memory and impaired learning.</a:t>
            </a:r>
          </a:p>
        </p:txBody>
      </p:sp>
      <p:sp>
        <p:nvSpPr>
          <p:cNvPr id="3" name="TextBox 2"/>
          <p:cNvSpPr txBox="1"/>
          <p:nvPr/>
        </p:nvSpPr>
        <p:spPr>
          <a:xfrm>
            <a:off x="2257425" y="657225"/>
            <a:ext cx="5562600" cy="830997"/>
          </a:xfrm>
          <a:prstGeom prst="rect">
            <a:avLst/>
          </a:prstGeom>
          <a:noFill/>
        </p:spPr>
        <p:txBody>
          <a:bodyPr wrap="square" rtlCol="0">
            <a:spAutoFit/>
          </a:bodyPr>
          <a:lstStyle/>
          <a:p>
            <a:pPr algn="ctr"/>
            <a:r>
              <a:rPr lang="en-US" sz="4800" dirty="0" smtClean="0">
                <a:latin typeface="+mj-lt"/>
              </a:rPr>
              <a:t>Side note continued</a:t>
            </a:r>
            <a:endParaRPr lang="en-US" sz="4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238125" y="2257425"/>
            <a:ext cx="9372600" cy="6819900"/>
          </a:xfrm>
        </p:spPr>
        <p:txBody>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lvl="0">
              <a:buNone/>
            </a:pPr>
            <a:endParaRPr lang="en-US" sz="2400" dirty="0"/>
          </a:p>
          <a:p>
            <a:pPr lvl="0">
              <a:buNone/>
            </a:pPr>
            <a:r>
              <a:rPr lang="en-US" sz="2400" dirty="0">
                <a:hlinkClick r:id="rId3"/>
              </a:rPr>
              <a:t>http://www.cdc.gov/ncidod/eid/vol9no11/03-0143.htm</a:t>
            </a:r>
          </a:p>
          <a:p>
            <a:pPr lvl="0">
              <a:buNone/>
            </a:pPr>
            <a:r>
              <a:rPr lang="en-US" sz="2400" dirty="0">
                <a:hlinkClick r:id="rId4"/>
              </a:rPr>
              <a:t>http://www.stanleyresearch.org/dnn/LaboratoryofDevelopmentalNeurovirology/ToxoplasmosisSchizophreniaResearch/tabid/172/Default.aspx</a:t>
            </a:r>
          </a:p>
          <a:p>
            <a:pPr lvl="0">
              <a:buNone/>
            </a:pPr>
            <a:r>
              <a:rPr lang="en-US" sz="2400" dirty="0">
                <a:hlinkClick r:id="rId5"/>
              </a:rPr>
              <a:t>http://ci.vbi.vt.edu/pathinfo/pathogens/gondii.html</a:t>
            </a:r>
          </a:p>
          <a:p>
            <a:pPr lvl="0">
              <a:buNone/>
            </a:pPr>
            <a:r>
              <a:rPr lang="en-US" sz="2400" dirty="0">
                <a:hlinkClick r:id="rId6"/>
              </a:rPr>
              <a:t>http://www.ccohs.ca/oshanswers/diseases/toxoplasmosis.html</a:t>
            </a:r>
          </a:p>
          <a:p>
            <a:pPr lvl="0">
              <a:buNone/>
            </a:pPr>
            <a:r>
              <a:rPr lang="en-US" sz="2400" dirty="0">
                <a:hlinkClick r:id="rId7"/>
              </a:rPr>
              <a:t>http://animal.discovery.com/videos/monsters-inside-me-toxoplasma-parasite.html</a:t>
            </a:r>
            <a:endParaRPr lang="en-US" sz="2400" dirty="0"/>
          </a:p>
          <a:p>
            <a:pPr lvl="0">
              <a:buNone/>
            </a:pPr>
            <a:endParaRPr lang="en-US" dirty="0"/>
          </a:p>
        </p:txBody>
      </p:sp>
      <p:sp>
        <p:nvSpPr>
          <p:cNvPr id="6" name="TextBox 5"/>
          <p:cNvSpPr txBox="1"/>
          <p:nvPr/>
        </p:nvSpPr>
        <p:spPr>
          <a:xfrm>
            <a:off x="2257425" y="510302"/>
            <a:ext cx="5562600" cy="830997"/>
          </a:xfrm>
          <a:prstGeom prst="rect">
            <a:avLst/>
          </a:prstGeom>
          <a:noFill/>
        </p:spPr>
        <p:txBody>
          <a:bodyPr wrap="square" rtlCol="0">
            <a:spAutoFit/>
          </a:bodyPr>
          <a:lstStyle/>
          <a:p>
            <a:pPr algn="ctr"/>
            <a:r>
              <a:rPr lang="en-US" sz="4800" dirty="0">
                <a:latin typeface="+mj-lt"/>
              </a:rPr>
              <a:t>References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1525" y="1876425"/>
            <a:ext cx="6934200" cy="1631216"/>
          </a:xfrm>
          <a:prstGeom prst="rect">
            <a:avLst/>
          </a:prstGeom>
          <a:noFill/>
        </p:spPr>
        <p:txBody>
          <a:bodyPr wrap="square" rtlCol="0">
            <a:spAutoFit/>
          </a:bodyPr>
          <a:lstStyle/>
          <a:p>
            <a:pPr marL="342900" indent="-342900">
              <a:buFont typeface="Wingdings" pitchFamily="2" charset="2"/>
              <a:buChar char="Ø"/>
            </a:pPr>
            <a:r>
              <a:rPr lang="en-US" sz="2000" i="1" dirty="0" smtClean="0">
                <a:latin typeface="+mj-lt"/>
              </a:rPr>
              <a:t>Toxoplasma </a:t>
            </a:r>
            <a:r>
              <a:rPr lang="en-US" sz="2000" i="1" dirty="0" err="1">
                <a:latin typeface="+mj-lt"/>
              </a:rPr>
              <a:t>gondii</a:t>
            </a:r>
            <a:r>
              <a:rPr lang="en-US" sz="2000" dirty="0">
                <a:latin typeface="+mj-lt"/>
              </a:rPr>
              <a:t> is </a:t>
            </a:r>
            <a:r>
              <a:rPr lang="en-US" sz="2000" dirty="0" smtClean="0">
                <a:latin typeface="+mj-lt"/>
              </a:rPr>
              <a:t>an </a:t>
            </a:r>
            <a:r>
              <a:rPr lang="en-US" sz="2000" dirty="0">
                <a:latin typeface="+mj-lt"/>
              </a:rPr>
              <a:t>obligate intracellular parasite of the </a:t>
            </a:r>
            <a:r>
              <a:rPr lang="en-US" sz="2000" dirty="0" err="1">
                <a:latin typeface="+mj-lt"/>
              </a:rPr>
              <a:t>coccidia</a:t>
            </a:r>
            <a:r>
              <a:rPr lang="en-US" sz="2000" dirty="0">
                <a:latin typeface="+mj-lt"/>
              </a:rPr>
              <a:t> subclass displaying typical sexual and asexual </a:t>
            </a:r>
            <a:r>
              <a:rPr lang="en-US" sz="2000" dirty="0" smtClean="0">
                <a:latin typeface="+mj-lt"/>
              </a:rPr>
              <a:t>life cycles. </a:t>
            </a:r>
          </a:p>
          <a:p>
            <a:pPr marL="342900" indent="-342900">
              <a:buFont typeface="Wingdings" pitchFamily="2" charset="2"/>
              <a:buChar char="Ø"/>
            </a:pPr>
            <a:endParaRPr lang="en-US" sz="2000" dirty="0">
              <a:latin typeface="+mj-lt"/>
            </a:endParaRPr>
          </a:p>
          <a:p>
            <a:pPr marL="342900" indent="-342900">
              <a:buFont typeface="Wingdings" pitchFamily="2" charset="2"/>
              <a:buChar char="Ø"/>
            </a:pPr>
            <a:r>
              <a:rPr lang="en-US" sz="2000" dirty="0" smtClean="0">
                <a:latin typeface="+mj-lt"/>
              </a:rPr>
              <a:t>T. </a:t>
            </a:r>
            <a:r>
              <a:rPr lang="en-US" sz="2000" dirty="0" err="1" smtClean="0">
                <a:latin typeface="+mj-lt"/>
              </a:rPr>
              <a:t>Gondii</a:t>
            </a:r>
            <a:r>
              <a:rPr lang="en-US" sz="2000" dirty="0" smtClean="0">
                <a:latin typeface="+mj-lt"/>
              </a:rPr>
              <a:t> causes Toxoplasmosis</a:t>
            </a:r>
            <a:endParaRPr lang="en-US" sz="20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090" y="2760643"/>
            <a:ext cx="47625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24125" y="352425"/>
            <a:ext cx="5029200" cy="830997"/>
          </a:xfrm>
          <a:prstGeom prst="rect">
            <a:avLst/>
          </a:prstGeom>
          <a:noFill/>
        </p:spPr>
        <p:txBody>
          <a:bodyPr wrap="square" rtlCol="0">
            <a:spAutoFit/>
          </a:bodyPr>
          <a:lstStyle/>
          <a:p>
            <a:pPr algn="ctr"/>
            <a:r>
              <a:rPr lang="en-US" sz="4800" dirty="0">
                <a:latin typeface="+mj-lt"/>
              </a:rPr>
              <a:t>Etiology</a:t>
            </a:r>
          </a:p>
        </p:txBody>
      </p:sp>
    </p:spTree>
    <p:extLst>
      <p:ext uri="{BB962C8B-B14F-4D97-AF65-F5344CB8AC3E}">
        <p14:creationId xmlns:p14="http://schemas.microsoft.com/office/powerpoint/2010/main" val="154996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842963" y="1114425"/>
            <a:ext cx="8391525" cy="5791200"/>
          </a:xfrm>
        </p:spPr>
        <p:txBody>
          <a:bodyPr>
            <a:normAutofit/>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lvl="0">
              <a:buNone/>
            </a:pPr>
            <a:endParaRPr lang="en-US" sz="2000" b="1" dirty="0">
              <a:latin typeface="+mj-lt"/>
            </a:endParaRPr>
          </a:p>
          <a:p>
            <a:pPr>
              <a:buFont typeface="Wingdings" pitchFamily="2" charset="2"/>
              <a:buChar char="Ø"/>
            </a:pPr>
            <a:r>
              <a:rPr lang="en-US" sz="2000" dirty="0">
                <a:latin typeface="+mj-lt"/>
              </a:rPr>
              <a:t>The feline is the only definitive host, but other warm blooded animals, including humans, can serve as an intermediate host.  It does not </a:t>
            </a:r>
            <a:r>
              <a:rPr lang="en-US" sz="2000" dirty="0" smtClean="0">
                <a:latin typeface="+mj-lt"/>
              </a:rPr>
              <a:t>discriminate </a:t>
            </a:r>
            <a:r>
              <a:rPr lang="en-US" sz="2000" dirty="0">
                <a:latin typeface="+mj-lt"/>
              </a:rPr>
              <a:t>in any way on sex, age or species.  However it is rare in dogs.</a:t>
            </a:r>
          </a:p>
          <a:p>
            <a:pPr lvl="0">
              <a:buNone/>
            </a:pPr>
            <a:endParaRPr lang="en-US" sz="2400" b="1" dirty="0"/>
          </a:p>
          <a:p>
            <a:pPr lvl="0">
              <a:buNone/>
            </a:pPr>
            <a:endParaRPr lang="en-US" sz="2400" b="1" dirty="0"/>
          </a:p>
          <a:p>
            <a:pPr lvl="0">
              <a:buNone/>
            </a:pPr>
            <a:endParaRPr lang="en-US" sz="2400" b="1" dirty="0"/>
          </a:p>
          <a:p>
            <a:pPr lvl="0">
              <a:buNone/>
            </a:pPr>
            <a:endParaRPr lang="en-US" sz="2400" b="1" dirty="0"/>
          </a:p>
          <a:p>
            <a:pPr lvl="0">
              <a:buNone/>
            </a:pPr>
            <a:endParaRPr lang="en-US" sz="2400" b="1" dirty="0"/>
          </a:p>
          <a:p>
            <a:pPr lvl="0">
              <a:buNone/>
            </a:pPr>
            <a:endParaRPr lang="en-US" sz="2000" b="1" dirty="0">
              <a:latin typeface="+mj-lt"/>
            </a:endParaRPr>
          </a:p>
          <a:p>
            <a:pPr lvl="0">
              <a:buFont typeface="Wingdings" pitchFamily="2" charset="2"/>
              <a:buChar char="Ø"/>
            </a:pPr>
            <a:r>
              <a:rPr lang="en-US" sz="2000" dirty="0">
                <a:latin typeface="+mj-lt"/>
              </a:rPr>
              <a:t>Toxoplasmosis is a world spread disease.  Alone in the US around 60 million people carry the toxoplasma parasite without even showing symptoms. It is a big concern for pregnant women, and immune-compromised people.</a:t>
            </a:r>
          </a:p>
        </p:txBody>
      </p:sp>
      <p:pic>
        <p:nvPicPr>
          <p:cNvPr id="3" name="Picture 2"/>
          <p:cNvPicPr>
            <a:picLocks noChangeAspect="1"/>
          </p:cNvPicPr>
          <p:nvPr/>
        </p:nvPicPr>
        <p:blipFill>
          <a:blip r:embed="rId3">
            <a:lum/>
            <a:alphaModFix/>
          </a:blip>
          <a:srcRect/>
          <a:stretch>
            <a:fillRect/>
          </a:stretch>
        </p:blipFill>
        <p:spPr>
          <a:xfrm>
            <a:off x="3058846" y="2562225"/>
            <a:ext cx="3275279" cy="3201480"/>
          </a:xfrm>
          <a:prstGeom prst="rect">
            <a:avLst/>
          </a:prstGeom>
          <a:noFill/>
          <a:ln>
            <a:noFill/>
          </a:ln>
        </p:spPr>
      </p:pic>
      <p:sp>
        <p:nvSpPr>
          <p:cNvPr id="4" name="TextBox 3"/>
          <p:cNvSpPr txBox="1"/>
          <p:nvPr/>
        </p:nvSpPr>
        <p:spPr>
          <a:xfrm>
            <a:off x="2505075" y="505960"/>
            <a:ext cx="5067300" cy="830997"/>
          </a:xfrm>
          <a:prstGeom prst="rect">
            <a:avLst/>
          </a:prstGeom>
          <a:noFill/>
        </p:spPr>
        <p:txBody>
          <a:bodyPr wrap="square" rtlCol="0">
            <a:spAutoFit/>
          </a:bodyPr>
          <a:lstStyle/>
          <a:p>
            <a:pPr algn="ctr"/>
            <a:r>
              <a:rPr lang="en-US" sz="4800" dirty="0" smtClean="0">
                <a:latin typeface="+mj-lt"/>
              </a:rPr>
              <a:t>Toxoplasmosis facts</a:t>
            </a:r>
            <a:endParaRPr lang="en-US" sz="4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390525" y="0"/>
            <a:ext cx="9686925" cy="6302375"/>
          </a:xfrm>
        </p:spPr>
        <p:txBody>
          <a:bodyPr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spcAft>
                <a:spcPts val="0"/>
              </a:spcAft>
              <a:buFont typeface="Wingdings" pitchFamily="2" charset="2"/>
              <a:buChar char="Ø"/>
            </a:pPr>
            <a:r>
              <a:rPr lang="en-US" sz="2000" dirty="0">
                <a:latin typeface="+mj-lt"/>
              </a:rPr>
              <a:t>Toxoplasmosis is caused by ingesting contaminated vegetables, water, fruit and undercooked/raw meat.</a:t>
            </a:r>
          </a:p>
          <a:p>
            <a:pPr marL="0" lvl="0" indent="0" algn="l">
              <a:buNone/>
            </a:pPr>
            <a:r>
              <a:rPr lang="en-US" sz="2000" dirty="0">
                <a:latin typeface="+mj-lt"/>
              </a:rPr>
              <a:t> </a:t>
            </a:r>
          </a:p>
          <a:p>
            <a:pPr lvl="0" algn="l">
              <a:buFont typeface="Wingdings" pitchFamily="2" charset="2"/>
              <a:buChar char="Ø"/>
            </a:pPr>
            <a:r>
              <a:rPr lang="en-US" sz="2000" dirty="0">
                <a:latin typeface="+mj-lt"/>
              </a:rPr>
              <a:t>By ingesting contaminated feces, for example after cleaning out a </a:t>
            </a:r>
            <a:r>
              <a:rPr lang="en-US" sz="2000" dirty="0" err="1">
                <a:latin typeface="+mj-lt"/>
              </a:rPr>
              <a:t>litterbox</a:t>
            </a:r>
            <a:r>
              <a:rPr lang="en-US" sz="2000" dirty="0">
                <a:latin typeface="+mj-lt"/>
              </a:rPr>
              <a:t>.</a:t>
            </a:r>
          </a:p>
          <a:p>
            <a:pPr marL="0" lvl="0" indent="0" algn="l">
              <a:buNone/>
            </a:pPr>
            <a:r>
              <a:rPr lang="en-US" sz="2000" dirty="0">
                <a:latin typeface="+mj-lt"/>
              </a:rPr>
              <a:t> </a:t>
            </a:r>
          </a:p>
          <a:p>
            <a:pPr lvl="0" algn="l">
              <a:buFont typeface="Wingdings" pitchFamily="2" charset="2"/>
              <a:buChar char="Ø"/>
            </a:pPr>
            <a:r>
              <a:rPr lang="en-US" sz="2000" dirty="0">
                <a:latin typeface="+mj-lt"/>
              </a:rPr>
              <a:t>Or by doing garden work, and not maintaining a healthy hand washing regime.</a:t>
            </a:r>
          </a:p>
        </p:txBody>
      </p:sp>
      <p:pic>
        <p:nvPicPr>
          <p:cNvPr id="3" name="Picture 2"/>
          <p:cNvPicPr>
            <a:picLocks noChangeAspect="1"/>
          </p:cNvPicPr>
          <p:nvPr/>
        </p:nvPicPr>
        <p:blipFill>
          <a:blip r:embed="rId3">
            <a:lum/>
            <a:alphaModFix/>
          </a:blip>
          <a:srcRect/>
          <a:stretch>
            <a:fillRect/>
          </a:stretch>
        </p:blipFill>
        <p:spPr>
          <a:xfrm>
            <a:off x="6257925" y="4170825"/>
            <a:ext cx="2396880" cy="3115800"/>
          </a:xfrm>
          <a:prstGeom prst="rect">
            <a:avLst/>
          </a:prstGeom>
          <a:noFill/>
          <a:ln>
            <a:noFill/>
          </a:ln>
        </p:spPr>
      </p:pic>
      <p:sp>
        <p:nvSpPr>
          <p:cNvPr id="4" name="TextBox 3"/>
          <p:cNvSpPr txBox="1"/>
          <p:nvPr/>
        </p:nvSpPr>
        <p:spPr>
          <a:xfrm>
            <a:off x="1266826" y="457200"/>
            <a:ext cx="7543799" cy="842303"/>
          </a:xfrm>
          <a:prstGeom prst="rect">
            <a:avLst/>
          </a:prstGeom>
          <a:noFill/>
          <a:ln>
            <a:noFill/>
          </a:ln>
        </p:spPr>
        <p:txBody>
          <a:bodyPr vert="horz" lIns="90000" tIns="45000" rIns="90000" bIns="45000" anchor="ctr" compatLnSpc="0">
            <a:spAutoFit/>
          </a:bodyPr>
          <a:lstStyle/>
          <a:p>
            <a:pPr marL="0" marR="0" lvl="0" indent="0" rtl="0" hangingPunct="0">
              <a:lnSpc>
                <a:spcPct val="100000"/>
              </a:lnSpc>
              <a:spcBef>
                <a:spcPts val="0"/>
              </a:spcBef>
              <a:spcAft>
                <a:spcPts val="0"/>
              </a:spcAft>
              <a:buNone/>
              <a:tabLst/>
            </a:pPr>
            <a:r>
              <a:rPr lang="en-US" sz="4800" i="0" strike="noStrike" kern="1200" dirty="0">
                <a:ln>
                  <a:noFill/>
                </a:ln>
                <a:uFillTx/>
                <a:latin typeface="+mj-lt"/>
                <a:ea typeface="Microsoft YaHei" pitchFamily="2"/>
                <a:cs typeface="Mangal" pitchFamily="2"/>
              </a:rPr>
              <a:t>What causes Toxoplasmosis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4031" y="457200"/>
            <a:ext cx="9069388" cy="4626074"/>
          </a:xfrm>
        </p:spPr>
        <p:txBody>
          <a:bodyPr anchor="ctr">
            <a:spAutoFit/>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lvl="0" algn="ctr">
              <a:buNone/>
            </a:pPr>
            <a:r>
              <a:rPr lang="en-US" sz="4800" dirty="0" err="1">
                <a:latin typeface="+mj-lt"/>
              </a:rPr>
              <a:t>Signalment</a:t>
            </a:r>
            <a:endParaRPr lang="en-US" sz="4800" dirty="0">
              <a:latin typeface="+mj-lt"/>
            </a:endParaRPr>
          </a:p>
          <a:p>
            <a:pPr lvl="0">
              <a:buNone/>
            </a:pPr>
            <a:endParaRPr lang="en-US" sz="2400" b="1" dirty="0"/>
          </a:p>
          <a:p>
            <a:pPr lvl="0">
              <a:buFont typeface="Wingdings" pitchFamily="2" charset="2"/>
              <a:buChar char="Ø"/>
            </a:pPr>
            <a:r>
              <a:rPr lang="en-US" sz="2000" dirty="0">
                <a:latin typeface="+mj-lt"/>
              </a:rPr>
              <a:t>Toxoplasmosis is found in most warm blooded animals of any age, sex or species.</a:t>
            </a:r>
          </a:p>
          <a:p>
            <a:pPr lvl="0">
              <a:buFont typeface="Wingdings" pitchFamily="2" charset="2"/>
              <a:buChar char="Ø"/>
            </a:pPr>
            <a:r>
              <a:rPr lang="en-US" sz="2000" dirty="0">
                <a:latin typeface="+mj-lt"/>
              </a:rPr>
              <a:t>The feline is the only definitive host, but humans and other animals can serve as an intermediate host.</a:t>
            </a:r>
          </a:p>
          <a:p>
            <a:pPr>
              <a:buFont typeface="Wingdings" pitchFamily="2" charset="2"/>
              <a:buChar char="Ø"/>
            </a:pPr>
            <a:r>
              <a:rPr lang="en-US" sz="2000" dirty="0">
                <a:latin typeface="+mj-lt"/>
              </a:rPr>
              <a:t>In the US it is the leading food-born disease causing death.</a:t>
            </a:r>
          </a:p>
          <a:p>
            <a:pPr lvl="0">
              <a:buFont typeface="Wingdings" pitchFamily="2" charset="2"/>
              <a:buChar char="Ø"/>
            </a:pPr>
            <a:r>
              <a:rPr lang="en-US" sz="2000" dirty="0">
                <a:latin typeface="+mj-lt"/>
              </a:rPr>
              <a:t>It can be very detrimental for pregnant women or animals, causing abortions around the 3rd trimester.</a:t>
            </a:r>
          </a:p>
          <a:p>
            <a:pPr lvl="0">
              <a:buNone/>
            </a:pPr>
            <a:endParaRPr lang="en-US" dirty="0"/>
          </a:p>
        </p:txBody>
      </p:sp>
      <p:pic>
        <p:nvPicPr>
          <p:cNvPr id="3" name="Picture 2"/>
          <p:cNvPicPr>
            <a:picLocks noChangeAspect="1"/>
          </p:cNvPicPr>
          <p:nvPr/>
        </p:nvPicPr>
        <p:blipFill>
          <a:blip r:embed="rId3">
            <a:lum/>
            <a:alphaModFix/>
          </a:blip>
          <a:srcRect/>
          <a:stretch>
            <a:fillRect/>
          </a:stretch>
        </p:blipFill>
        <p:spPr>
          <a:xfrm>
            <a:off x="6739919" y="4572000"/>
            <a:ext cx="2861280" cy="27712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42925" y="1640230"/>
            <a:ext cx="9144000" cy="4282390"/>
          </a:xfrm>
        </p:spPr>
        <p:txBody>
          <a:bodyPr wrap="square" anchor="ctr">
            <a:spAutoFit/>
          </a:bodyPr>
          <a:lstStyle>
            <a:defPPr marL="432000" marR="0" lvl="0" indent="-324000">
              <a:spcBef>
                <a:spcPts val="0"/>
              </a:spcBef>
              <a:spcAft>
                <a:spcPts val="1414"/>
              </a:spcAft>
              <a:buSzPct val="45000"/>
              <a:buFont typeface="StarSymbol"/>
              <a:buNone/>
              <a:defRPr lang="en-US" sz="3200" b="0" i="0" u="none" strike="noStrike" kern="1200">
                <a:ln>
                  <a:noFill/>
                </a:ln>
                <a:latin typeface="Arial" pitchFamily="18"/>
                <a:ea typeface="Microsoft YaHei" pitchFamily="2"/>
                <a:cs typeface="Mangal" pitchFamily="2"/>
              </a:defRPr>
            </a:defPPr>
            <a:lvl1pPr marL="432000" marR="0" lvl="0" indent="-324000">
              <a:spcBef>
                <a:spcPts val="0"/>
              </a:spcBef>
              <a:spcAft>
                <a:spcPts val="1414"/>
              </a:spcAft>
              <a:buSzPct val="45000"/>
              <a:buFont typeface="StarSymbol"/>
              <a:buChar char="●"/>
              <a:defRPr lang="en-US" sz="3200" b="0" i="0" u="none" strike="noStrike" kern="1200">
                <a:ln>
                  <a:noFill/>
                </a:ln>
                <a:latin typeface="Arial" pitchFamily="18"/>
                <a:ea typeface="Microsoft YaHei" pitchFamily="2"/>
                <a:cs typeface="Mangal" pitchFamily="2"/>
              </a:defRPr>
            </a:lvl1pPr>
            <a:lvl2pPr marL="864000" marR="0" lvl="1" indent="-324000">
              <a:spcBef>
                <a:spcPts val="0"/>
              </a:spcBef>
              <a:spcAft>
                <a:spcPts val="1134"/>
              </a:spcAft>
              <a:buSzPct val="45000"/>
              <a:buFont typeface="StarSymbol"/>
              <a:buChar char="●"/>
              <a:defRPr lang="en-US" sz="2800" b="0" i="0" u="none" strike="noStrike" kern="1200">
                <a:ln>
                  <a:noFill/>
                </a:ln>
                <a:latin typeface="Arial" pitchFamily="18"/>
                <a:ea typeface="Microsoft YaHei" pitchFamily="2"/>
                <a:cs typeface="Mangal" pitchFamily="2"/>
              </a:defRPr>
            </a:lvl2pPr>
            <a:lvl3pPr marL="1295999" marR="0" lvl="2" indent="-288000">
              <a:spcBef>
                <a:spcPts val="0"/>
              </a:spcBef>
              <a:spcAft>
                <a:spcPts val="850"/>
              </a:spcAft>
              <a:buSzPct val="75000"/>
              <a:buFont typeface="StarSymbol"/>
              <a:buChar char="–"/>
              <a:defRPr lang="en-US" sz="2400" b="0" i="0" u="none" strike="noStrike" kern="1200">
                <a:ln>
                  <a:noFill/>
                </a:ln>
                <a:latin typeface="Arial" pitchFamily="18"/>
                <a:ea typeface="Microsoft YaHei" pitchFamily="2"/>
                <a:cs typeface="Mangal" pitchFamily="2"/>
              </a:defRPr>
            </a:lvl3pPr>
            <a:lvl4pPr marL="1728000" marR="0" lvl="3" indent="-216000">
              <a:spcBef>
                <a:spcPts val="0"/>
              </a:spcBef>
              <a:spcAft>
                <a:spcPts val="567"/>
              </a:spcAft>
              <a:buSzPct val="45000"/>
              <a:buFont typeface="StarSymbol"/>
              <a:buChar char="●"/>
              <a:defRPr lang="en-US" sz="2000" b="0" i="0" u="none" strike="noStrike" kern="1200">
                <a:ln>
                  <a:noFill/>
                </a:ln>
                <a:latin typeface="Arial" pitchFamily="18"/>
                <a:ea typeface="Microsoft YaHei" pitchFamily="2"/>
                <a:cs typeface="Mangal" pitchFamily="2"/>
              </a:defRPr>
            </a:lvl4pPr>
            <a:lvl5pPr marL="2160000" marR="0" lvl="4" indent="-216000">
              <a:spcBef>
                <a:spcPts val="0"/>
              </a:spcBef>
              <a:spcAft>
                <a:spcPts val="283"/>
              </a:spcAft>
              <a:buSzPct val="75000"/>
              <a:buFont typeface="StarSymbol"/>
              <a:buChar char="–"/>
              <a:defRPr lang="en-US" sz="2000" b="0" i="0" u="none" strike="noStrike" kern="1200">
                <a:ln>
                  <a:noFill/>
                </a:ln>
                <a:latin typeface="Arial" pitchFamily="18"/>
                <a:ea typeface="Microsoft YaHei" pitchFamily="2"/>
                <a:cs typeface="Mangal" pitchFamily="2"/>
              </a:defRPr>
            </a:lvl5pPr>
            <a:lvl6pPr marL="2592000" marR="0" lvl="5"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6pPr>
            <a:lvl7pPr marL="3024000" marR="0" lvl="6"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7pPr>
            <a:lvl8pPr marL="3456000" marR="0" lvl="7"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8pPr>
            <a:lvl9pPr marL="3887999" marR="0" lvl="8" indent="-216000">
              <a:spcBef>
                <a:spcPts val="0"/>
              </a:spcBef>
              <a:spcAft>
                <a:spcPts val="283"/>
              </a:spcAft>
              <a:buSzPct val="45000"/>
              <a:buFont typeface="StarSymbol"/>
              <a:buChar char="●"/>
              <a:defRPr lang="en-US" sz="2000" b="0" i="0" u="none" strike="noStrike" kern="1200">
                <a:ln>
                  <a:noFill/>
                </a:ln>
                <a:latin typeface="Arial" pitchFamily="18"/>
                <a:ea typeface="Microsoft YaHei" pitchFamily="2"/>
                <a:cs typeface="Mangal" pitchFamily="2"/>
              </a:defRPr>
            </a:lvl9pPr>
          </a:lstStyle>
          <a:p>
            <a:pPr>
              <a:buFont typeface="Wingdings" pitchFamily="2" charset="2"/>
              <a:buChar char="Ø"/>
            </a:pPr>
            <a:r>
              <a:rPr lang="en-US" sz="2000" dirty="0" smtClean="0">
                <a:latin typeface="+mj-lt"/>
              </a:rPr>
              <a:t>Toxoplasmosis is zoonotic</a:t>
            </a:r>
          </a:p>
          <a:p>
            <a:pPr>
              <a:buFont typeface="Wingdings" pitchFamily="2" charset="2"/>
              <a:buChar char="Ø"/>
            </a:pPr>
            <a:endParaRPr lang="en-US" sz="2000" dirty="0" smtClean="0">
              <a:latin typeface="+mj-lt"/>
            </a:endParaRPr>
          </a:p>
          <a:p>
            <a:pPr lvl="0">
              <a:buFont typeface="Wingdings" pitchFamily="2" charset="2"/>
              <a:buChar char="Ø"/>
            </a:pPr>
            <a:r>
              <a:rPr lang="en-US" sz="2000" dirty="0" smtClean="0">
                <a:latin typeface="+mj-lt"/>
              </a:rPr>
              <a:t>Transmission </a:t>
            </a:r>
            <a:r>
              <a:rPr lang="en-US" sz="2000" dirty="0">
                <a:latin typeface="+mj-lt"/>
              </a:rPr>
              <a:t>can occur in 3 </a:t>
            </a:r>
            <a:r>
              <a:rPr lang="en-US" sz="2000" dirty="0" smtClean="0">
                <a:latin typeface="+mj-lt"/>
              </a:rPr>
              <a:t>ways</a:t>
            </a:r>
          </a:p>
          <a:p>
            <a:pPr lvl="1">
              <a:buFont typeface="Arial" pitchFamily="34" charset="0"/>
              <a:buChar char="•"/>
            </a:pPr>
            <a:r>
              <a:rPr lang="en-US" sz="2000" dirty="0" smtClean="0">
                <a:latin typeface="+mj-lt"/>
              </a:rPr>
              <a:t>Fecal-oral</a:t>
            </a:r>
          </a:p>
          <a:p>
            <a:pPr lvl="1">
              <a:buFont typeface="Wingdings" pitchFamily="2" charset="2"/>
              <a:buChar char="§"/>
            </a:pPr>
            <a:r>
              <a:rPr lang="en-US" sz="2000" dirty="0" smtClean="0">
                <a:latin typeface="+mj-lt"/>
              </a:rPr>
              <a:t>Eating contaminated meat/prey</a:t>
            </a:r>
          </a:p>
          <a:p>
            <a:pPr lvl="1">
              <a:buFont typeface="Wingdings" pitchFamily="2" charset="2"/>
              <a:buChar char="§"/>
            </a:pPr>
            <a:r>
              <a:rPr lang="en-US" sz="2000" dirty="0" err="1" smtClean="0">
                <a:latin typeface="+mj-lt"/>
              </a:rPr>
              <a:t>Transplacental</a:t>
            </a:r>
            <a:endParaRPr lang="en-US" sz="2000" dirty="0">
              <a:latin typeface="+mj-lt"/>
            </a:endParaRPr>
          </a:p>
          <a:p>
            <a:pPr lvl="1">
              <a:buFont typeface="Wingdings" pitchFamily="2" charset="2"/>
              <a:buChar char="§"/>
            </a:pPr>
            <a:endParaRPr lang="en-US" sz="2000" dirty="0">
              <a:latin typeface="+mj-lt"/>
            </a:endParaRPr>
          </a:p>
          <a:p>
            <a:pPr lvl="0">
              <a:buFont typeface="Wingdings" pitchFamily="2" charset="2"/>
              <a:buChar char="Ø"/>
            </a:pPr>
            <a:r>
              <a:rPr lang="en-US" sz="2000" dirty="0" smtClean="0">
                <a:latin typeface="+mj-lt"/>
              </a:rPr>
              <a:t>The </a:t>
            </a:r>
            <a:r>
              <a:rPr lang="en-US" sz="2000" dirty="0">
                <a:latin typeface="+mj-lt"/>
              </a:rPr>
              <a:t>parasite can only produce oocytes (or eggs) when infecting a cat.  The organism then multiplies in the wall of the small intestine and produces </a:t>
            </a:r>
            <a:r>
              <a:rPr lang="en-US" sz="2000" dirty="0" err="1">
                <a:latin typeface="+mj-lt"/>
              </a:rPr>
              <a:t>oocysts</a:t>
            </a:r>
            <a:r>
              <a:rPr lang="en-US" sz="2000" dirty="0">
                <a:latin typeface="+mj-lt"/>
              </a:rPr>
              <a:t> during the </a:t>
            </a:r>
            <a:r>
              <a:rPr lang="en-US" sz="2000" dirty="0" err="1">
                <a:latin typeface="+mj-lt"/>
              </a:rPr>
              <a:t>intraintestinal</a:t>
            </a:r>
            <a:r>
              <a:rPr lang="en-US" sz="2000" dirty="0">
                <a:latin typeface="+mj-lt"/>
              </a:rPr>
              <a:t> infection cycle.</a:t>
            </a:r>
          </a:p>
        </p:txBody>
      </p:sp>
      <p:sp>
        <p:nvSpPr>
          <p:cNvPr id="4" name="TextBox 3"/>
          <p:cNvSpPr txBox="1"/>
          <p:nvPr/>
        </p:nvSpPr>
        <p:spPr>
          <a:xfrm>
            <a:off x="2943225" y="657224"/>
            <a:ext cx="4191000" cy="1569660"/>
          </a:xfrm>
          <a:prstGeom prst="rect">
            <a:avLst/>
          </a:prstGeom>
          <a:noFill/>
        </p:spPr>
        <p:txBody>
          <a:bodyPr wrap="square" rtlCol="0">
            <a:spAutoFit/>
          </a:bodyPr>
          <a:lstStyle/>
          <a:p>
            <a:pPr algn="ctr"/>
            <a:r>
              <a:rPr lang="en-US" sz="4800" dirty="0">
                <a:latin typeface="+mj-lt"/>
              </a:rPr>
              <a:t>Transmission</a:t>
            </a:r>
          </a:p>
          <a:p>
            <a:pPr algn="ctr"/>
            <a:endParaRPr lang="en-US" sz="4800" dirty="0">
              <a:latin typeface="+mj-lt"/>
            </a:endParaRPr>
          </a:p>
        </p:txBody>
      </p:sp>
      <p:pic>
        <p:nvPicPr>
          <p:cNvPr id="3" name="Picture 2"/>
          <p:cNvPicPr>
            <a:picLocks noChangeAspect="1"/>
          </p:cNvPicPr>
          <p:nvPr/>
        </p:nvPicPr>
        <p:blipFill>
          <a:blip r:embed="rId3">
            <a:lum/>
            <a:alphaModFix/>
          </a:blip>
          <a:srcRect/>
          <a:stretch>
            <a:fillRect/>
          </a:stretch>
        </p:blipFill>
        <p:spPr>
          <a:xfrm>
            <a:off x="5800725" y="1442054"/>
            <a:ext cx="3596640" cy="287676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685799" y="228600"/>
            <a:ext cx="8915399" cy="7086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725" y="276225"/>
            <a:ext cx="6629400" cy="707886"/>
          </a:xfrm>
          <a:prstGeom prst="rect">
            <a:avLst/>
          </a:prstGeom>
          <a:noFill/>
        </p:spPr>
        <p:txBody>
          <a:bodyPr wrap="square" rtlCol="0">
            <a:spAutoFit/>
          </a:bodyPr>
          <a:lstStyle/>
          <a:p>
            <a:pPr marL="285750" lvl="0" indent="-285750">
              <a:buFont typeface="Wingdings" pitchFamily="2" charset="2"/>
              <a:buChar char="Ø"/>
            </a:pPr>
            <a:r>
              <a:rPr lang="en-US" sz="2000" dirty="0">
                <a:cs typeface="Verdana"/>
              </a:rPr>
              <a:t>There are three forms of </a:t>
            </a:r>
            <a:r>
              <a:rPr lang="en-US" sz="2000" i="1" dirty="0">
                <a:cs typeface="Verdana"/>
              </a:rPr>
              <a:t>Toxoplasma </a:t>
            </a:r>
            <a:r>
              <a:rPr lang="en-US" sz="2000" i="1" dirty="0" err="1">
                <a:cs typeface="Verdana"/>
              </a:rPr>
              <a:t>gondii</a:t>
            </a:r>
            <a:r>
              <a:rPr lang="en-US" sz="2000" dirty="0">
                <a:cs typeface="Verdana"/>
              </a:rPr>
              <a:t> </a:t>
            </a:r>
          </a:p>
          <a:p>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107341"/>
            <a:ext cx="29686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38525" y="1647825"/>
            <a:ext cx="3764044" cy="369332"/>
          </a:xfrm>
          <a:prstGeom prst="rect">
            <a:avLst/>
          </a:prstGeom>
          <a:noFill/>
        </p:spPr>
        <p:txBody>
          <a:bodyPr wrap="none" rtlCol="0">
            <a:spAutoFit/>
          </a:bodyPr>
          <a:lstStyle/>
          <a:p>
            <a:r>
              <a:rPr lang="en-US" dirty="0" err="1" smtClean="0"/>
              <a:t>Tachyzoite</a:t>
            </a:r>
            <a:r>
              <a:rPr lang="en-US" dirty="0"/>
              <a:t> </a:t>
            </a:r>
            <a:r>
              <a:rPr lang="en-US" dirty="0" smtClean="0"/>
              <a:t>– Rapidly reproducing form</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2395538"/>
            <a:ext cx="3346450"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29125" y="3705225"/>
            <a:ext cx="2552700" cy="923330"/>
          </a:xfrm>
          <a:prstGeom prst="rect">
            <a:avLst/>
          </a:prstGeom>
          <a:noFill/>
        </p:spPr>
        <p:txBody>
          <a:bodyPr wrap="square" rtlCol="0">
            <a:spAutoFit/>
          </a:bodyPr>
          <a:lstStyle/>
          <a:p>
            <a:r>
              <a:rPr lang="en-US" dirty="0" err="1" smtClean="0"/>
              <a:t>Bradyzoite</a:t>
            </a:r>
            <a:r>
              <a:rPr lang="en-US" dirty="0" smtClean="0"/>
              <a:t> – A slower reproducing form, contained in tissue</a:t>
            </a:r>
            <a:endParaRPr lang="en-US"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4391024"/>
            <a:ext cx="3127375"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81425" y="6448425"/>
            <a:ext cx="4838700" cy="369332"/>
          </a:xfrm>
          <a:prstGeom prst="rect">
            <a:avLst/>
          </a:prstGeom>
          <a:noFill/>
        </p:spPr>
        <p:txBody>
          <a:bodyPr wrap="square" rtlCol="0">
            <a:spAutoFit/>
          </a:bodyPr>
          <a:lstStyle/>
          <a:p>
            <a:r>
              <a:rPr lang="en-US" dirty="0" err="1" smtClean="0"/>
              <a:t>Sporozoite</a:t>
            </a:r>
            <a:r>
              <a:rPr lang="en-US" dirty="0" smtClean="0"/>
              <a:t> </a:t>
            </a:r>
            <a:r>
              <a:rPr lang="en-US" dirty="0" smtClean="0"/>
              <a:t>– Contained in </a:t>
            </a:r>
            <a:r>
              <a:rPr lang="en-US" dirty="0" err="1" smtClean="0"/>
              <a:t>oocysts</a:t>
            </a:r>
            <a:endParaRPr lang="en-US" dirty="0"/>
          </a:p>
        </p:txBody>
      </p:sp>
    </p:spTree>
    <p:extLst>
      <p:ext uri="{BB962C8B-B14F-4D97-AF65-F5344CB8AC3E}">
        <p14:creationId xmlns:p14="http://schemas.microsoft.com/office/powerpoint/2010/main" val="3609015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535</TotalTime>
  <Words>1533</Words>
  <Application>Microsoft Office PowerPoint</Application>
  <PresentationFormat>Custom</PresentationFormat>
  <Paragraphs>128</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Bradyzoite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Antonia</dc:creator>
  <cp:lastModifiedBy>Antonia</cp:lastModifiedBy>
  <cp:revision>105</cp:revision>
  <dcterms:created xsi:type="dcterms:W3CDTF">2011-07-09T15:07:20Z</dcterms:created>
  <dcterms:modified xsi:type="dcterms:W3CDTF">2011-07-19T23:06:30Z</dcterms:modified>
</cp:coreProperties>
</file>